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9"/>
  </p:notesMasterIdLst>
  <p:sldIdLst>
    <p:sldId id="262" r:id="rId2"/>
    <p:sldId id="256" r:id="rId3"/>
    <p:sldId id="258" r:id="rId4"/>
    <p:sldId id="259" r:id="rId5"/>
    <p:sldId id="257" r:id="rId6"/>
    <p:sldId id="260" r:id="rId7"/>
    <p:sldId id="261" r:id="rId8"/>
  </p:sldIdLst>
  <p:sldSz cx="28440063" cy="3887946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chao nian" initials="zn" lastIdx="1" clrIdx="0">
    <p:extLst>
      <p:ext uri="{19B8F6BF-5375-455C-9EA6-DF929625EA0E}">
        <p15:presenceInfo xmlns:p15="http://schemas.microsoft.com/office/powerpoint/2012/main" userId="53d6b6f1142c59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971E"/>
    <a:srgbClr val="C5CED5"/>
    <a:srgbClr val="FFC000"/>
    <a:srgbClr val="404040"/>
    <a:srgbClr val="9CAFBA"/>
    <a:srgbClr val="E6E6E6"/>
    <a:srgbClr val="65CFDD"/>
    <a:srgbClr val="4EB4C2"/>
    <a:srgbClr val="91A4AE"/>
    <a:srgbClr val="5CC2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50" autoAdjust="0"/>
    <p:restoredTop sz="94660"/>
  </p:normalViewPr>
  <p:slideViewPr>
    <p:cSldViewPr snapToGrid="0">
      <p:cViewPr>
        <p:scale>
          <a:sx n="33" d="100"/>
          <a:sy n="33" d="100"/>
        </p:scale>
        <p:origin x="384" y="-2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5BBA5-2B08-46CB-BC3F-54AD3A8B52C5}" type="datetimeFigureOut">
              <a:rPr lang="zh-CN" altLang="en-US" smtClean="0"/>
              <a:t>2021/1/3</a:t>
            </a:fld>
            <a:endParaRPr lang="zh-CN" altLang="en-US"/>
          </a:p>
        </p:txBody>
      </p:sp>
      <p:sp>
        <p:nvSpPr>
          <p:cNvPr id="4" name="幻灯片图像占位符 3"/>
          <p:cNvSpPr>
            <a:spLocks noGrp="1" noRot="1" noChangeAspect="1"/>
          </p:cNvSpPr>
          <p:nvPr>
            <p:ph type="sldImg" idx="2"/>
          </p:nvPr>
        </p:nvSpPr>
        <p:spPr>
          <a:xfrm>
            <a:off x="2300288" y="1143000"/>
            <a:ext cx="22574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EF824-6B3C-414B-8282-857B0A58D007}" type="slidenum">
              <a:rPr lang="zh-CN" altLang="en-US" smtClean="0"/>
              <a:t>‹#›</a:t>
            </a:fld>
            <a:endParaRPr lang="zh-CN" altLang="en-US"/>
          </a:p>
        </p:txBody>
      </p:sp>
    </p:spTree>
    <p:extLst>
      <p:ext uri="{BB962C8B-B14F-4D97-AF65-F5344CB8AC3E}">
        <p14:creationId xmlns:p14="http://schemas.microsoft.com/office/powerpoint/2010/main" val="2546963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5EF824-6B3C-414B-8282-857B0A58D007}" type="slidenum">
              <a:rPr lang="zh-CN" altLang="en-US" smtClean="0"/>
              <a:t>6</a:t>
            </a:fld>
            <a:endParaRPr lang="zh-CN" altLang="en-US"/>
          </a:p>
        </p:txBody>
      </p:sp>
    </p:spTree>
    <p:extLst>
      <p:ext uri="{BB962C8B-B14F-4D97-AF65-F5344CB8AC3E}">
        <p14:creationId xmlns:p14="http://schemas.microsoft.com/office/powerpoint/2010/main" val="1749732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421DE-C539-4CB7-ABA3-8766436D9F29}"/>
              </a:ext>
            </a:extLst>
          </p:cNvPr>
          <p:cNvSpPr>
            <a:spLocks noGrp="1"/>
          </p:cNvSpPr>
          <p:nvPr>
            <p:ph type="ctrTitle"/>
          </p:nvPr>
        </p:nvSpPr>
        <p:spPr>
          <a:xfrm>
            <a:off x="3555008" y="6362915"/>
            <a:ext cx="21330047" cy="13535813"/>
          </a:xfrm>
        </p:spPr>
        <p:txBody>
          <a:bodyPr anchor="b"/>
          <a:lstStyle>
            <a:lvl1pPr algn="ctr">
              <a:defRPr sz="13996"/>
            </a:lvl1pPr>
          </a:lstStyle>
          <a:p>
            <a:r>
              <a:rPr lang="zh-CN" altLang="en-US"/>
              <a:t>单击此处编辑母版标题样式</a:t>
            </a:r>
          </a:p>
        </p:txBody>
      </p:sp>
      <p:sp>
        <p:nvSpPr>
          <p:cNvPr id="3" name="副标题 2">
            <a:extLst>
              <a:ext uri="{FF2B5EF4-FFF2-40B4-BE49-F238E27FC236}">
                <a16:creationId xmlns:a16="http://schemas.microsoft.com/office/drawing/2014/main" id="{9965057B-D7CB-474E-BB0E-720D69E4078D}"/>
              </a:ext>
            </a:extLst>
          </p:cNvPr>
          <p:cNvSpPr>
            <a:spLocks noGrp="1"/>
          </p:cNvSpPr>
          <p:nvPr>
            <p:ph type="subTitle" idx="1"/>
          </p:nvPr>
        </p:nvSpPr>
        <p:spPr>
          <a:xfrm>
            <a:off x="3555008" y="20420721"/>
            <a:ext cx="21330047" cy="9386868"/>
          </a:xfrm>
        </p:spPr>
        <p:txBody>
          <a:bodyPr/>
          <a:lstStyle>
            <a:lvl1pPr marL="0" indent="0" algn="ctr">
              <a:buNone/>
              <a:defRPr sz="5598"/>
            </a:lvl1pPr>
            <a:lvl2pPr marL="1066510" indent="0" algn="ctr">
              <a:buNone/>
              <a:defRPr sz="4665"/>
            </a:lvl2pPr>
            <a:lvl3pPr marL="2133021" indent="0" algn="ctr">
              <a:buNone/>
              <a:defRPr sz="4199"/>
            </a:lvl3pPr>
            <a:lvl4pPr marL="3199531" indent="0" algn="ctr">
              <a:buNone/>
              <a:defRPr sz="3732"/>
            </a:lvl4pPr>
            <a:lvl5pPr marL="4266042" indent="0" algn="ctr">
              <a:buNone/>
              <a:defRPr sz="3732"/>
            </a:lvl5pPr>
            <a:lvl6pPr marL="5332552" indent="0" algn="ctr">
              <a:buNone/>
              <a:defRPr sz="3732"/>
            </a:lvl6pPr>
            <a:lvl7pPr marL="6399063" indent="0" algn="ctr">
              <a:buNone/>
              <a:defRPr sz="3732"/>
            </a:lvl7pPr>
            <a:lvl8pPr marL="7465573" indent="0" algn="ctr">
              <a:buNone/>
              <a:defRPr sz="3732"/>
            </a:lvl8pPr>
            <a:lvl9pPr marL="8532084" indent="0" algn="ctr">
              <a:buNone/>
              <a:defRPr sz="3732"/>
            </a:lvl9pPr>
          </a:lstStyle>
          <a:p>
            <a:r>
              <a:rPr lang="zh-CN" altLang="en-US"/>
              <a:t>单击此处编辑母版副标题样式</a:t>
            </a:r>
          </a:p>
        </p:txBody>
      </p:sp>
      <p:sp>
        <p:nvSpPr>
          <p:cNvPr id="4" name="日期占位符 3">
            <a:extLst>
              <a:ext uri="{FF2B5EF4-FFF2-40B4-BE49-F238E27FC236}">
                <a16:creationId xmlns:a16="http://schemas.microsoft.com/office/drawing/2014/main" id="{6C9255F6-CF37-4977-9EC7-F56059AC42E5}"/>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5" name="页脚占位符 4">
            <a:extLst>
              <a:ext uri="{FF2B5EF4-FFF2-40B4-BE49-F238E27FC236}">
                <a16:creationId xmlns:a16="http://schemas.microsoft.com/office/drawing/2014/main" id="{FAD33F9A-7212-4478-9046-43DD634087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761196-9210-4941-AAE0-4DBA3138B64F}"/>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355791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21357-526D-4D6C-A79C-A533ECEE602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823E23-C1F1-46CC-8BCA-BD35F55EB4F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7C30C34-A5FC-4135-90D2-B48ECC22504C}"/>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5" name="页脚占位符 4">
            <a:extLst>
              <a:ext uri="{FF2B5EF4-FFF2-40B4-BE49-F238E27FC236}">
                <a16:creationId xmlns:a16="http://schemas.microsoft.com/office/drawing/2014/main" id="{A370D21E-8188-4EEE-A2FA-25A0DC74CB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5B926E-2355-4956-B4A0-93E8BF902DC9}"/>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403347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4936D20-7206-49CA-BD0E-2869BCCA7232}"/>
              </a:ext>
            </a:extLst>
          </p:cNvPr>
          <p:cNvSpPr>
            <a:spLocks noGrp="1"/>
          </p:cNvSpPr>
          <p:nvPr>
            <p:ph type="title" orient="vert"/>
          </p:nvPr>
        </p:nvSpPr>
        <p:spPr>
          <a:xfrm>
            <a:off x="20352420" y="2069971"/>
            <a:ext cx="6132389" cy="3294854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8B009-2534-4F55-8087-8DDE6959DA2B}"/>
              </a:ext>
            </a:extLst>
          </p:cNvPr>
          <p:cNvSpPr>
            <a:spLocks noGrp="1"/>
          </p:cNvSpPr>
          <p:nvPr>
            <p:ph type="body" orient="vert" idx="1"/>
          </p:nvPr>
        </p:nvSpPr>
        <p:spPr>
          <a:xfrm>
            <a:off x="1955254" y="2069971"/>
            <a:ext cx="18041665" cy="3294854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1FA871-4BB7-448E-BFB1-A2037B0DAEF3}"/>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5" name="页脚占位符 4">
            <a:extLst>
              <a:ext uri="{FF2B5EF4-FFF2-40B4-BE49-F238E27FC236}">
                <a16:creationId xmlns:a16="http://schemas.microsoft.com/office/drawing/2014/main" id="{B5BDAC04-D0CB-4617-AFD0-4E225A6C42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0C9450-EB49-4067-AE55-7BDEC4322C09}"/>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327950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2B61C-1370-4978-8A88-5C41765EC0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0B280DE-C9FD-4413-8681-C3AABB7CB50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B15E8F-FB34-4E1B-AF18-6D160E5725EF}"/>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5" name="页脚占位符 4">
            <a:extLst>
              <a:ext uri="{FF2B5EF4-FFF2-40B4-BE49-F238E27FC236}">
                <a16:creationId xmlns:a16="http://schemas.microsoft.com/office/drawing/2014/main" id="{4E66E73C-27CD-4792-B662-CB29379204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D50D99-BF28-4DF4-9FD1-34C4C1EE7D43}"/>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187135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723AD-4D8D-45F1-8FE8-71D06A3749EE}"/>
              </a:ext>
            </a:extLst>
          </p:cNvPr>
          <p:cNvSpPr>
            <a:spLocks noGrp="1"/>
          </p:cNvSpPr>
          <p:nvPr>
            <p:ph type="title"/>
          </p:nvPr>
        </p:nvSpPr>
        <p:spPr>
          <a:xfrm>
            <a:off x="1940442" y="9692872"/>
            <a:ext cx="24529554" cy="16172774"/>
          </a:xfrm>
        </p:spPr>
        <p:txBody>
          <a:bodyPr anchor="b"/>
          <a:lstStyle>
            <a:lvl1pPr>
              <a:defRPr sz="13996"/>
            </a:lvl1pPr>
          </a:lstStyle>
          <a:p>
            <a:r>
              <a:rPr lang="zh-CN" altLang="en-US"/>
              <a:t>单击此处编辑母版标题样式</a:t>
            </a:r>
          </a:p>
        </p:txBody>
      </p:sp>
      <p:sp>
        <p:nvSpPr>
          <p:cNvPr id="3" name="文本占位符 2">
            <a:extLst>
              <a:ext uri="{FF2B5EF4-FFF2-40B4-BE49-F238E27FC236}">
                <a16:creationId xmlns:a16="http://schemas.microsoft.com/office/drawing/2014/main" id="{9E97D420-8FCA-46F3-B5E8-624389B1CEE9}"/>
              </a:ext>
            </a:extLst>
          </p:cNvPr>
          <p:cNvSpPr>
            <a:spLocks noGrp="1"/>
          </p:cNvSpPr>
          <p:nvPr>
            <p:ph type="body" idx="1"/>
          </p:nvPr>
        </p:nvSpPr>
        <p:spPr>
          <a:xfrm>
            <a:off x="1940442" y="26018646"/>
            <a:ext cx="24529554" cy="8504880"/>
          </a:xfrm>
        </p:spPr>
        <p:txBody>
          <a:bodyPr/>
          <a:lstStyle>
            <a:lvl1pPr marL="0" indent="0">
              <a:buNone/>
              <a:defRPr sz="5598">
                <a:solidFill>
                  <a:schemeClr val="tx1">
                    <a:tint val="75000"/>
                  </a:schemeClr>
                </a:solidFill>
              </a:defRPr>
            </a:lvl1pPr>
            <a:lvl2pPr marL="1066510" indent="0">
              <a:buNone/>
              <a:defRPr sz="4665">
                <a:solidFill>
                  <a:schemeClr val="tx1">
                    <a:tint val="75000"/>
                  </a:schemeClr>
                </a:solidFill>
              </a:defRPr>
            </a:lvl2pPr>
            <a:lvl3pPr marL="2133021" indent="0">
              <a:buNone/>
              <a:defRPr sz="4199">
                <a:solidFill>
                  <a:schemeClr val="tx1">
                    <a:tint val="75000"/>
                  </a:schemeClr>
                </a:solidFill>
              </a:defRPr>
            </a:lvl3pPr>
            <a:lvl4pPr marL="3199531" indent="0">
              <a:buNone/>
              <a:defRPr sz="3732">
                <a:solidFill>
                  <a:schemeClr val="tx1">
                    <a:tint val="75000"/>
                  </a:schemeClr>
                </a:solidFill>
              </a:defRPr>
            </a:lvl4pPr>
            <a:lvl5pPr marL="4266042" indent="0">
              <a:buNone/>
              <a:defRPr sz="3732">
                <a:solidFill>
                  <a:schemeClr val="tx1">
                    <a:tint val="75000"/>
                  </a:schemeClr>
                </a:solidFill>
              </a:defRPr>
            </a:lvl5pPr>
            <a:lvl6pPr marL="5332552" indent="0">
              <a:buNone/>
              <a:defRPr sz="3732">
                <a:solidFill>
                  <a:schemeClr val="tx1">
                    <a:tint val="75000"/>
                  </a:schemeClr>
                </a:solidFill>
              </a:defRPr>
            </a:lvl6pPr>
            <a:lvl7pPr marL="6399063" indent="0">
              <a:buNone/>
              <a:defRPr sz="3732">
                <a:solidFill>
                  <a:schemeClr val="tx1">
                    <a:tint val="75000"/>
                  </a:schemeClr>
                </a:solidFill>
              </a:defRPr>
            </a:lvl7pPr>
            <a:lvl8pPr marL="7465573" indent="0">
              <a:buNone/>
              <a:defRPr sz="3732">
                <a:solidFill>
                  <a:schemeClr val="tx1">
                    <a:tint val="75000"/>
                  </a:schemeClr>
                </a:solidFill>
              </a:defRPr>
            </a:lvl8pPr>
            <a:lvl9pPr marL="8532084" indent="0">
              <a:buNone/>
              <a:defRPr sz="3732">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C4DA386-1D56-4D84-B13E-8B67FB9E131E}"/>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5" name="页脚占位符 4">
            <a:extLst>
              <a:ext uri="{FF2B5EF4-FFF2-40B4-BE49-F238E27FC236}">
                <a16:creationId xmlns:a16="http://schemas.microsoft.com/office/drawing/2014/main" id="{040EABAB-FC68-47F7-B82D-5F3B51AA57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AFBCB7-1061-4F1D-BC0F-432C6A496559}"/>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48907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5481B-3AEE-4F20-BE6F-D45E3B165D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2AC379-0917-4033-99F6-4199E9CEEA5E}"/>
              </a:ext>
            </a:extLst>
          </p:cNvPr>
          <p:cNvSpPr>
            <a:spLocks noGrp="1"/>
          </p:cNvSpPr>
          <p:nvPr>
            <p:ph sz="half" idx="1"/>
          </p:nvPr>
        </p:nvSpPr>
        <p:spPr>
          <a:xfrm>
            <a:off x="1955254" y="10349857"/>
            <a:ext cx="12087027" cy="246686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D66837-7A8B-4E94-A3FF-AC119E3D461B}"/>
              </a:ext>
            </a:extLst>
          </p:cNvPr>
          <p:cNvSpPr>
            <a:spLocks noGrp="1"/>
          </p:cNvSpPr>
          <p:nvPr>
            <p:ph sz="half" idx="2"/>
          </p:nvPr>
        </p:nvSpPr>
        <p:spPr>
          <a:xfrm>
            <a:off x="14397782" y="10349857"/>
            <a:ext cx="12087027" cy="246686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959487B-25EF-47F5-B8B6-19D5BFEE9FE9}"/>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6" name="页脚占位符 5">
            <a:extLst>
              <a:ext uri="{FF2B5EF4-FFF2-40B4-BE49-F238E27FC236}">
                <a16:creationId xmlns:a16="http://schemas.microsoft.com/office/drawing/2014/main" id="{45692CC2-E53D-4B9A-A353-463DDC27F6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BF497D-6801-47DE-8792-D6F07AA6FA95}"/>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2037786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15F24-05E2-4B01-9B85-8AC4569E8076}"/>
              </a:ext>
            </a:extLst>
          </p:cNvPr>
          <p:cNvSpPr>
            <a:spLocks noGrp="1"/>
          </p:cNvSpPr>
          <p:nvPr>
            <p:ph type="title"/>
          </p:nvPr>
        </p:nvSpPr>
        <p:spPr>
          <a:xfrm>
            <a:off x="1958959" y="2069974"/>
            <a:ext cx="24529554" cy="7514899"/>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7F336A-9B55-4512-B67E-9DB3EA28B652}"/>
              </a:ext>
            </a:extLst>
          </p:cNvPr>
          <p:cNvSpPr>
            <a:spLocks noGrp="1"/>
          </p:cNvSpPr>
          <p:nvPr>
            <p:ph type="body" idx="1"/>
          </p:nvPr>
        </p:nvSpPr>
        <p:spPr>
          <a:xfrm>
            <a:off x="1958960" y="9530871"/>
            <a:ext cx="12031479" cy="4670933"/>
          </a:xfrm>
        </p:spPr>
        <p:txBody>
          <a:bodyPr anchor="b"/>
          <a:lstStyle>
            <a:lvl1pPr marL="0" indent="0">
              <a:buNone/>
              <a:defRPr sz="5598" b="1"/>
            </a:lvl1pPr>
            <a:lvl2pPr marL="1066510" indent="0">
              <a:buNone/>
              <a:defRPr sz="4665" b="1"/>
            </a:lvl2pPr>
            <a:lvl3pPr marL="2133021" indent="0">
              <a:buNone/>
              <a:defRPr sz="4199" b="1"/>
            </a:lvl3pPr>
            <a:lvl4pPr marL="3199531" indent="0">
              <a:buNone/>
              <a:defRPr sz="3732" b="1"/>
            </a:lvl4pPr>
            <a:lvl5pPr marL="4266042" indent="0">
              <a:buNone/>
              <a:defRPr sz="3732" b="1"/>
            </a:lvl5pPr>
            <a:lvl6pPr marL="5332552" indent="0">
              <a:buNone/>
              <a:defRPr sz="3732" b="1"/>
            </a:lvl6pPr>
            <a:lvl7pPr marL="6399063" indent="0">
              <a:buNone/>
              <a:defRPr sz="3732" b="1"/>
            </a:lvl7pPr>
            <a:lvl8pPr marL="7465573" indent="0">
              <a:buNone/>
              <a:defRPr sz="3732" b="1"/>
            </a:lvl8pPr>
            <a:lvl9pPr marL="8532084" indent="0">
              <a:buNone/>
              <a:defRPr sz="3732" b="1"/>
            </a:lvl9pPr>
          </a:lstStyle>
          <a:p>
            <a:pPr lvl="0"/>
            <a:r>
              <a:rPr lang="zh-CN" altLang="en-US"/>
              <a:t>编辑母版文本样式</a:t>
            </a:r>
          </a:p>
        </p:txBody>
      </p:sp>
      <p:sp>
        <p:nvSpPr>
          <p:cNvPr id="4" name="内容占位符 3">
            <a:extLst>
              <a:ext uri="{FF2B5EF4-FFF2-40B4-BE49-F238E27FC236}">
                <a16:creationId xmlns:a16="http://schemas.microsoft.com/office/drawing/2014/main" id="{9C347C1D-34B6-4C2C-B511-DE4537E21497}"/>
              </a:ext>
            </a:extLst>
          </p:cNvPr>
          <p:cNvSpPr>
            <a:spLocks noGrp="1"/>
          </p:cNvSpPr>
          <p:nvPr>
            <p:ph sz="half" idx="2"/>
          </p:nvPr>
        </p:nvSpPr>
        <p:spPr>
          <a:xfrm>
            <a:off x="1958960" y="14201804"/>
            <a:ext cx="12031479" cy="20888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B16505F-4E86-4F51-8FB3-5B907BDD91C6}"/>
              </a:ext>
            </a:extLst>
          </p:cNvPr>
          <p:cNvSpPr>
            <a:spLocks noGrp="1"/>
          </p:cNvSpPr>
          <p:nvPr>
            <p:ph type="body" sz="quarter" idx="3"/>
          </p:nvPr>
        </p:nvSpPr>
        <p:spPr>
          <a:xfrm>
            <a:off x="14397782" y="9530871"/>
            <a:ext cx="12090731" cy="4670933"/>
          </a:xfrm>
        </p:spPr>
        <p:txBody>
          <a:bodyPr anchor="b"/>
          <a:lstStyle>
            <a:lvl1pPr marL="0" indent="0">
              <a:buNone/>
              <a:defRPr sz="5598" b="1"/>
            </a:lvl1pPr>
            <a:lvl2pPr marL="1066510" indent="0">
              <a:buNone/>
              <a:defRPr sz="4665" b="1"/>
            </a:lvl2pPr>
            <a:lvl3pPr marL="2133021" indent="0">
              <a:buNone/>
              <a:defRPr sz="4199" b="1"/>
            </a:lvl3pPr>
            <a:lvl4pPr marL="3199531" indent="0">
              <a:buNone/>
              <a:defRPr sz="3732" b="1"/>
            </a:lvl4pPr>
            <a:lvl5pPr marL="4266042" indent="0">
              <a:buNone/>
              <a:defRPr sz="3732" b="1"/>
            </a:lvl5pPr>
            <a:lvl6pPr marL="5332552" indent="0">
              <a:buNone/>
              <a:defRPr sz="3732" b="1"/>
            </a:lvl6pPr>
            <a:lvl7pPr marL="6399063" indent="0">
              <a:buNone/>
              <a:defRPr sz="3732" b="1"/>
            </a:lvl7pPr>
            <a:lvl8pPr marL="7465573" indent="0">
              <a:buNone/>
              <a:defRPr sz="3732" b="1"/>
            </a:lvl8pPr>
            <a:lvl9pPr marL="8532084" indent="0">
              <a:buNone/>
              <a:defRPr sz="3732" b="1"/>
            </a:lvl9pPr>
          </a:lstStyle>
          <a:p>
            <a:pPr lvl="0"/>
            <a:r>
              <a:rPr lang="zh-CN" altLang="en-US"/>
              <a:t>编辑母版文本样式</a:t>
            </a:r>
          </a:p>
        </p:txBody>
      </p:sp>
      <p:sp>
        <p:nvSpPr>
          <p:cNvPr id="6" name="内容占位符 5">
            <a:extLst>
              <a:ext uri="{FF2B5EF4-FFF2-40B4-BE49-F238E27FC236}">
                <a16:creationId xmlns:a16="http://schemas.microsoft.com/office/drawing/2014/main" id="{ECD38E37-A5C8-4D16-AF19-6E68A4D60D1A}"/>
              </a:ext>
            </a:extLst>
          </p:cNvPr>
          <p:cNvSpPr>
            <a:spLocks noGrp="1"/>
          </p:cNvSpPr>
          <p:nvPr>
            <p:ph sz="quarter" idx="4"/>
          </p:nvPr>
        </p:nvSpPr>
        <p:spPr>
          <a:xfrm>
            <a:off x="14397782" y="14201804"/>
            <a:ext cx="12090731" cy="20888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7EE58AF-7DB6-4256-A7FF-8C4538EC9EF6}"/>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8" name="页脚占位符 7">
            <a:extLst>
              <a:ext uri="{FF2B5EF4-FFF2-40B4-BE49-F238E27FC236}">
                <a16:creationId xmlns:a16="http://schemas.microsoft.com/office/drawing/2014/main" id="{CB07A6BD-D791-4933-A128-2F8B1B394D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DBB55F3-DBB9-4320-A842-AEF93BBFF795}"/>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3724045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6AB7F-BD7E-41A6-B033-6CF43BB1B8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239267-A813-4A84-AF51-88CDFA074186}"/>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4" name="页脚占位符 3">
            <a:extLst>
              <a:ext uri="{FF2B5EF4-FFF2-40B4-BE49-F238E27FC236}">
                <a16:creationId xmlns:a16="http://schemas.microsoft.com/office/drawing/2014/main" id="{4F19995C-D8EB-4927-B48E-101B6279CC2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7C64B9-AD01-4234-A3CD-23FD4A05135D}"/>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419027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145182-180C-4039-B064-0026F33F5A1E}"/>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3" name="页脚占位符 2">
            <a:extLst>
              <a:ext uri="{FF2B5EF4-FFF2-40B4-BE49-F238E27FC236}">
                <a16:creationId xmlns:a16="http://schemas.microsoft.com/office/drawing/2014/main" id="{3540794F-07EF-4016-9073-43E69CD3AC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67971D7-D324-4A5D-B149-2EEC765DF3C7}"/>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857149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04B2A-B739-4EBF-8F8A-D9FA67E4785C}"/>
              </a:ext>
            </a:extLst>
          </p:cNvPr>
          <p:cNvSpPr>
            <a:spLocks noGrp="1"/>
          </p:cNvSpPr>
          <p:nvPr>
            <p:ph type="title"/>
          </p:nvPr>
        </p:nvSpPr>
        <p:spPr>
          <a:xfrm>
            <a:off x="1958960" y="2591964"/>
            <a:ext cx="9172660" cy="9071875"/>
          </a:xfrm>
        </p:spPr>
        <p:txBody>
          <a:bodyPr anchor="b"/>
          <a:lstStyle>
            <a:lvl1pPr>
              <a:defRPr sz="7465"/>
            </a:lvl1pPr>
          </a:lstStyle>
          <a:p>
            <a:r>
              <a:rPr lang="zh-CN" altLang="en-US"/>
              <a:t>单击此处编辑母版标题样式</a:t>
            </a:r>
          </a:p>
        </p:txBody>
      </p:sp>
      <p:sp>
        <p:nvSpPr>
          <p:cNvPr id="3" name="内容占位符 2">
            <a:extLst>
              <a:ext uri="{FF2B5EF4-FFF2-40B4-BE49-F238E27FC236}">
                <a16:creationId xmlns:a16="http://schemas.microsoft.com/office/drawing/2014/main" id="{A4709D98-F45B-42C5-BC7D-7202E51EA01B}"/>
              </a:ext>
            </a:extLst>
          </p:cNvPr>
          <p:cNvSpPr>
            <a:spLocks noGrp="1"/>
          </p:cNvSpPr>
          <p:nvPr>
            <p:ph idx="1"/>
          </p:nvPr>
        </p:nvSpPr>
        <p:spPr>
          <a:xfrm>
            <a:off x="12090731" y="5597926"/>
            <a:ext cx="14397782" cy="27629618"/>
          </a:xfrm>
        </p:spPr>
        <p:txBody>
          <a:bodyPr/>
          <a:lstStyle>
            <a:lvl1pPr>
              <a:defRPr sz="7465"/>
            </a:lvl1pPr>
            <a:lvl2pPr>
              <a:defRPr sz="6532"/>
            </a:lvl2pPr>
            <a:lvl3pPr>
              <a:defRPr sz="5598"/>
            </a:lvl3pPr>
            <a:lvl4pPr>
              <a:defRPr sz="4665"/>
            </a:lvl4pPr>
            <a:lvl5pPr>
              <a:defRPr sz="4665"/>
            </a:lvl5pPr>
            <a:lvl6pPr>
              <a:defRPr sz="4665"/>
            </a:lvl6pPr>
            <a:lvl7pPr>
              <a:defRPr sz="4665"/>
            </a:lvl7pPr>
            <a:lvl8pPr>
              <a:defRPr sz="4665"/>
            </a:lvl8pPr>
            <a:lvl9pPr>
              <a:defRPr sz="466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854D955-13E6-440E-A910-C1211EFFF69D}"/>
              </a:ext>
            </a:extLst>
          </p:cNvPr>
          <p:cNvSpPr>
            <a:spLocks noGrp="1"/>
          </p:cNvSpPr>
          <p:nvPr>
            <p:ph type="body" sz="half" idx="2"/>
          </p:nvPr>
        </p:nvSpPr>
        <p:spPr>
          <a:xfrm>
            <a:off x="1958960" y="11663839"/>
            <a:ext cx="9172660" cy="21608704"/>
          </a:xfrm>
        </p:spPr>
        <p:txBody>
          <a:bodyPr/>
          <a:lstStyle>
            <a:lvl1pPr marL="0" indent="0">
              <a:buNone/>
              <a:defRPr sz="3732"/>
            </a:lvl1pPr>
            <a:lvl2pPr marL="1066510" indent="0">
              <a:buNone/>
              <a:defRPr sz="3266"/>
            </a:lvl2pPr>
            <a:lvl3pPr marL="2133021" indent="0">
              <a:buNone/>
              <a:defRPr sz="2799"/>
            </a:lvl3pPr>
            <a:lvl4pPr marL="3199531" indent="0">
              <a:buNone/>
              <a:defRPr sz="2333"/>
            </a:lvl4pPr>
            <a:lvl5pPr marL="4266042" indent="0">
              <a:buNone/>
              <a:defRPr sz="2333"/>
            </a:lvl5pPr>
            <a:lvl6pPr marL="5332552" indent="0">
              <a:buNone/>
              <a:defRPr sz="2333"/>
            </a:lvl6pPr>
            <a:lvl7pPr marL="6399063" indent="0">
              <a:buNone/>
              <a:defRPr sz="2333"/>
            </a:lvl7pPr>
            <a:lvl8pPr marL="7465573" indent="0">
              <a:buNone/>
              <a:defRPr sz="2333"/>
            </a:lvl8pPr>
            <a:lvl9pPr marL="8532084" indent="0">
              <a:buNone/>
              <a:defRPr sz="2333"/>
            </a:lvl9pPr>
          </a:lstStyle>
          <a:p>
            <a:pPr lvl="0"/>
            <a:r>
              <a:rPr lang="zh-CN" altLang="en-US"/>
              <a:t>编辑母版文本样式</a:t>
            </a:r>
          </a:p>
        </p:txBody>
      </p:sp>
      <p:sp>
        <p:nvSpPr>
          <p:cNvPr id="5" name="日期占位符 4">
            <a:extLst>
              <a:ext uri="{FF2B5EF4-FFF2-40B4-BE49-F238E27FC236}">
                <a16:creationId xmlns:a16="http://schemas.microsoft.com/office/drawing/2014/main" id="{085898FB-5DA0-419F-AA71-1EA7AE77D97D}"/>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6" name="页脚占位符 5">
            <a:extLst>
              <a:ext uri="{FF2B5EF4-FFF2-40B4-BE49-F238E27FC236}">
                <a16:creationId xmlns:a16="http://schemas.microsoft.com/office/drawing/2014/main" id="{AB24F2B2-292D-473C-89D0-AECBA8C4AD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9383F8-8693-4F32-9892-A215A5CC9BDB}"/>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27223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6553F-E359-4171-9628-6CDB7690B2C4}"/>
              </a:ext>
            </a:extLst>
          </p:cNvPr>
          <p:cNvSpPr>
            <a:spLocks noGrp="1"/>
          </p:cNvSpPr>
          <p:nvPr>
            <p:ph type="title"/>
          </p:nvPr>
        </p:nvSpPr>
        <p:spPr>
          <a:xfrm>
            <a:off x="1958960" y="2591964"/>
            <a:ext cx="9172660" cy="9071875"/>
          </a:xfrm>
        </p:spPr>
        <p:txBody>
          <a:bodyPr anchor="b"/>
          <a:lstStyle>
            <a:lvl1pPr>
              <a:defRPr sz="7465"/>
            </a:lvl1pPr>
          </a:lstStyle>
          <a:p>
            <a:r>
              <a:rPr lang="zh-CN" altLang="en-US"/>
              <a:t>单击此处编辑母版标题样式</a:t>
            </a:r>
          </a:p>
        </p:txBody>
      </p:sp>
      <p:sp>
        <p:nvSpPr>
          <p:cNvPr id="3" name="图片占位符 2">
            <a:extLst>
              <a:ext uri="{FF2B5EF4-FFF2-40B4-BE49-F238E27FC236}">
                <a16:creationId xmlns:a16="http://schemas.microsoft.com/office/drawing/2014/main" id="{899DB39D-1132-4883-B95A-745A02F76A9A}"/>
              </a:ext>
            </a:extLst>
          </p:cNvPr>
          <p:cNvSpPr>
            <a:spLocks noGrp="1"/>
          </p:cNvSpPr>
          <p:nvPr>
            <p:ph type="pic" idx="1"/>
          </p:nvPr>
        </p:nvSpPr>
        <p:spPr>
          <a:xfrm>
            <a:off x="12090731" y="5597926"/>
            <a:ext cx="14397782" cy="27629618"/>
          </a:xfrm>
        </p:spPr>
        <p:txBody>
          <a:bodyPr/>
          <a:lstStyle>
            <a:lvl1pPr marL="0" indent="0">
              <a:buNone/>
              <a:defRPr sz="7465"/>
            </a:lvl1pPr>
            <a:lvl2pPr marL="1066510" indent="0">
              <a:buNone/>
              <a:defRPr sz="6532"/>
            </a:lvl2pPr>
            <a:lvl3pPr marL="2133021" indent="0">
              <a:buNone/>
              <a:defRPr sz="5598"/>
            </a:lvl3pPr>
            <a:lvl4pPr marL="3199531" indent="0">
              <a:buNone/>
              <a:defRPr sz="4665"/>
            </a:lvl4pPr>
            <a:lvl5pPr marL="4266042" indent="0">
              <a:buNone/>
              <a:defRPr sz="4665"/>
            </a:lvl5pPr>
            <a:lvl6pPr marL="5332552" indent="0">
              <a:buNone/>
              <a:defRPr sz="4665"/>
            </a:lvl6pPr>
            <a:lvl7pPr marL="6399063" indent="0">
              <a:buNone/>
              <a:defRPr sz="4665"/>
            </a:lvl7pPr>
            <a:lvl8pPr marL="7465573" indent="0">
              <a:buNone/>
              <a:defRPr sz="4665"/>
            </a:lvl8pPr>
            <a:lvl9pPr marL="8532084" indent="0">
              <a:buNone/>
              <a:defRPr sz="4665"/>
            </a:lvl9pPr>
          </a:lstStyle>
          <a:p>
            <a:endParaRPr lang="zh-CN" altLang="en-US"/>
          </a:p>
        </p:txBody>
      </p:sp>
      <p:sp>
        <p:nvSpPr>
          <p:cNvPr id="4" name="文本占位符 3">
            <a:extLst>
              <a:ext uri="{FF2B5EF4-FFF2-40B4-BE49-F238E27FC236}">
                <a16:creationId xmlns:a16="http://schemas.microsoft.com/office/drawing/2014/main" id="{97728385-0B5B-4A0E-8A1A-AF563167FD00}"/>
              </a:ext>
            </a:extLst>
          </p:cNvPr>
          <p:cNvSpPr>
            <a:spLocks noGrp="1"/>
          </p:cNvSpPr>
          <p:nvPr>
            <p:ph type="body" sz="half" idx="2"/>
          </p:nvPr>
        </p:nvSpPr>
        <p:spPr>
          <a:xfrm>
            <a:off x="1958960" y="11663839"/>
            <a:ext cx="9172660" cy="21608704"/>
          </a:xfrm>
        </p:spPr>
        <p:txBody>
          <a:bodyPr/>
          <a:lstStyle>
            <a:lvl1pPr marL="0" indent="0">
              <a:buNone/>
              <a:defRPr sz="3732"/>
            </a:lvl1pPr>
            <a:lvl2pPr marL="1066510" indent="0">
              <a:buNone/>
              <a:defRPr sz="3266"/>
            </a:lvl2pPr>
            <a:lvl3pPr marL="2133021" indent="0">
              <a:buNone/>
              <a:defRPr sz="2799"/>
            </a:lvl3pPr>
            <a:lvl4pPr marL="3199531" indent="0">
              <a:buNone/>
              <a:defRPr sz="2333"/>
            </a:lvl4pPr>
            <a:lvl5pPr marL="4266042" indent="0">
              <a:buNone/>
              <a:defRPr sz="2333"/>
            </a:lvl5pPr>
            <a:lvl6pPr marL="5332552" indent="0">
              <a:buNone/>
              <a:defRPr sz="2333"/>
            </a:lvl6pPr>
            <a:lvl7pPr marL="6399063" indent="0">
              <a:buNone/>
              <a:defRPr sz="2333"/>
            </a:lvl7pPr>
            <a:lvl8pPr marL="7465573" indent="0">
              <a:buNone/>
              <a:defRPr sz="2333"/>
            </a:lvl8pPr>
            <a:lvl9pPr marL="8532084" indent="0">
              <a:buNone/>
              <a:defRPr sz="2333"/>
            </a:lvl9pPr>
          </a:lstStyle>
          <a:p>
            <a:pPr lvl="0"/>
            <a:r>
              <a:rPr lang="zh-CN" altLang="en-US"/>
              <a:t>编辑母版文本样式</a:t>
            </a:r>
          </a:p>
        </p:txBody>
      </p:sp>
      <p:sp>
        <p:nvSpPr>
          <p:cNvPr id="5" name="日期占位符 4">
            <a:extLst>
              <a:ext uri="{FF2B5EF4-FFF2-40B4-BE49-F238E27FC236}">
                <a16:creationId xmlns:a16="http://schemas.microsoft.com/office/drawing/2014/main" id="{BB163785-5299-4076-8E06-DC761EF1C59C}"/>
              </a:ext>
            </a:extLst>
          </p:cNvPr>
          <p:cNvSpPr>
            <a:spLocks noGrp="1"/>
          </p:cNvSpPr>
          <p:nvPr>
            <p:ph type="dt" sz="half" idx="10"/>
          </p:nvPr>
        </p:nvSpPr>
        <p:spPr/>
        <p:txBody>
          <a:bodyPr/>
          <a:lstStyle/>
          <a:p>
            <a:fld id="{E2623627-99AD-4687-8BE9-4C3402070F4E}" type="datetimeFigureOut">
              <a:rPr lang="zh-CN" altLang="en-US" smtClean="0"/>
              <a:t>2021/1/3</a:t>
            </a:fld>
            <a:endParaRPr lang="zh-CN" altLang="en-US"/>
          </a:p>
        </p:txBody>
      </p:sp>
      <p:sp>
        <p:nvSpPr>
          <p:cNvPr id="6" name="页脚占位符 5">
            <a:extLst>
              <a:ext uri="{FF2B5EF4-FFF2-40B4-BE49-F238E27FC236}">
                <a16:creationId xmlns:a16="http://schemas.microsoft.com/office/drawing/2014/main" id="{2FB31298-A15E-443D-B2F2-F775D0F358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FA3645-02A1-4654-8B9D-1002ACC59B30}"/>
              </a:ext>
            </a:extLst>
          </p:cNvPr>
          <p:cNvSpPr>
            <a:spLocks noGrp="1"/>
          </p:cNvSpPr>
          <p:nvPr>
            <p:ph type="sldNum" sz="quarter" idx="12"/>
          </p:nvPr>
        </p:nvSpPr>
        <p:spPr/>
        <p:txBody>
          <a:body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4203416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E94A11-6E45-4C4F-AE3F-3359E015DE38}"/>
              </a:ext>
            </a:extLst>
          </p:cNvPr>
          <p:cNvSpPr>
            <a:spLocks noGrp="1"/>
          </p:cNvSpPr>
          <p:nvPr>
            <p:ph type="title"/>
          </p:nvPr>
        </p:nvSpPr>
        <p:spPr>
          <a:xfrm>
            <a:off x="1955255" y="2069974"/>
            <a:ext cx="24529554" cy="751489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04D12F4-E53A-4D2F-A05A-D6A88BDF375F}"/>
              </a:ext>
            </a:extLst>
          </p:cNvPr>
          <p:cNvSpPr>
            <a:spLocks noGrp="1"/>
          </p:cNvSpPr>
          <p:nvPr>
            <p:ph type="body" idx="1"/>
          </p:nvPr>
        </p:nvSpPr>
        <p:spPr>
          <a:xfrm>
            <a:off x="1955255" y="10349857"/>
            <a:ext cx="24529554" cy="2466866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4A16112-DBC5-46B5-BF95-98BD777768D9}"/>
              </a:ext>
            </a:extLst>
          </p:cNvPr>
          <p:cNvSpPr>
            <a:spLocks noGrp="1"/>
          </p:cNvSpPr>
          <p:nvPr>
            <p:ph type="dt" sz="half" idx="2"/>
          </p:nvPr>
        </p:nvSpPr>
        <p:spPr>
          <a:xfrm>
            <a:off x="1955254" y="36035505"/>
            <a:ext cx="6399014" cy="2069971"/>
          </a:xfrm>
          <a:prstGeom prst="rect">
            <a:avLst/>
          </a:prstGeom>
        </p:spPr>
        <p:txBody>
          <a:bodyPr vert="horz" lIns="91440" tIns="45720" rIns="91440" bIns="45720" rtlCol="0" anchor="ctr"/>
          <a:lstStyle>
            <a:lvl1pPr algn="l">
              <a:defRPr sz="2799">
                <a:solidFill>
                  <a:schemeClr val="tx1">
                    <a:tint val="75000"/>
                  </a:schemeClr>
                </a:solidFill>
              </a:defRPr>
            </a:lvl1pPr>
          </a:lstStyle>
          <a:p>
            <a:fld id="{E2623627-99AD-4687-8BE9-4C3402070F4E}" type="datetimeFigureOut">
              <a:rPr lang="zh-CN" altLang="en-US" smtClean="0"/>
              <a:t>2021/1/3</a:t>
            </a:fld>
            <a:endParaRPr lang="zh-CN" altLang="en-US"/>
          </a:p>
        </p:txBody>
      </p:sp>
      <p:sp>
        <p:nvSpPr>
          <p:cNvPr id="5" name="页脚占位符 4">
            <a:extLst>
              <a:ext uri="{FF2B5EF4-FFF2-40B4-BE49-F238E27FC236}">
                <a16:creationId xmlns:a16="http://schemas.microsoft.com/office/drawing/2014/main" id="{E472ED1F-5DBA-48C0-B20A-8B1E1A2B6A44}"/>
              </a:ext>
            </a:extLst>
          </p:cNvPr>
          <p:cNvSpPr>
            <a:spLocks noGrp="1"/>
          </p:cNvSpPr>
          <p:nvPr>
            <p:ph type="ftr" sz="quarter" idx="3"/>
          </p:nvPr>
        </p:nvSpPr>
        <p:spPr>
          <a:xfrm>
            <a:off x="9420771" y="36035505"/>
            <a:ext cx="9598521" cy="2069971"/>
          </a:xfrm>
          <a:prstGeom prst="rect">
            <a:avLst/>
          </a:prstGeom>
        </p:spPr>
        <p:txBody>
          <a:bodyPr vert="horz" lIns="91440" tIns="45720" rIns="91440" bIns="45720" rtlCol="0" anchor="ctr"/>
          <a:lstStyle>
            <a:lvl1pPr algn="ctr">
              <a:defRPr sz="2799">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FE580E-C8F8-4FCE-A65A-0DEE0650F6F8}"/>
              </a:ext>
            </a:extLst>
          </p:cNvPr>
          <p:cNvSpPr>
            <a:spLocks noGrp="1"/>
          </p:cNvSpPr>
          <p:nvPr>
            <p:ph type="sldNum" sz="quarter" idx="4"/>
          </p:nvPr>
        </p:nvSpPr>
        <p:spPr>
          <a:xfrm>
            <a:off x="20085795" y="36035505"/>
            <a:ext cx="6399014" cy="2069971"/>
          </a:xfrm>
          <a:prstGeom prst="rect">
            <a:avLst/>
          </a:prstGeom>
        </p:spPr>
        <p:txBody>
          <a:bodyPr vert="horz" lIns="91440" tIns="45720" rIns="91440" bIns="45720" rtlCol="0" anchor="ctr"/>
          <a:lstStyle>
            <a:lvl1pPr algn="r">
              <a:defRPr sz="2799">
                <a:solidFill>
                  <a:schemeClr val="tx1">
                    <a:tint val="75000"/>
                  </a:schemeClr>
                </a:solidFill>
              </a:defRPr>
            </a:lvl1pPr>
          </a:lstStyle>
          <a:p>
            <a:fld id="{583838E7-1494-4C8A-8239-BF99088F9FAC}" type="slidenum">
              <a:rPr lang="zh-CN" altLang="en-US" smtClean="0"/>
              <a:t>‹#›</a:t>
            </a:fld>
            <a:endParaRPr lang="zh-CN" altLang="en-US"/>
          </a:p>
        </p:txBody>
      </p:sp>
    </p:spTree>
    <p:extLst>
      <p:ext uri="{BB962C8B-B14F-4D97-AF65-F5344CB8AC3E}">
        <p14:creationId xmlns:p14="http://schemas.microsoft.com/office/powerpoint/2010/main" val="234384408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2133021" rtl="0" eaLnBrk="1" latinLnBrk="0" hangingPunct="1">
        <a:lnSpc>
          <a:spcPct val="90000"/>
        </a:lnSpc>
        <a:spcBef>
          <a:spcPct val="0"/>
        </a:spcBef>
        <a:buNone/>
        <a:defRPr sz="10264" kern="1200">
          <a:solidFill>
            <a:schemeClr val="tx1"/>
          </a:solidFill>
          <a:latin typeface="+mj-lt"/>
          <a:ea typeface="+mj-ea"/>
          <a:cs typeface="+mj-cs"/>
        </a:defRPr>
      </a:lvl1pPr>
    </p:titleStyle>
    <p:bodyStyle>
      <a:lvl1pPr marL="533255" indent="-533255" algn="l" defTabSz="2133021" rtl="0" eaLnBrk="1" latinLnBrk="0" hangingPunct="1">
        <a:lnSpc>
          <a:spcPct val="90000"/>
        </a:lnSpc>
        <a:spcBef>
          <a:spcPts val="2333"/>
        </a:spcBef>
        <a:buFont typeface="Arial" panose="020B0604020202020204" pitchFamily="34" charset="0"/>
        <a:buChar char="•"/>
        <a:defRPr sz="6532" kern="1200">
          <a:solidFill>
            <a:schemeClr val="tx1"/>
          </a:solidFill>
          <a:latin typeface="+mn-lt"/>
          <a:ea typeface="+mn-ea"/>
          <a:cs typeface="+mn-cs"/>
        </a:defRPr>
      </a:lvl1pPr>
      <a:lvl2pPr marL="1599766" indent="-533255" algn="l" defTabSz="2133021" rtl="0" eaLnBrk="1" latinLnBrk="0" hangingPunct="1">
        <a:lnSpc>
          <a:spcPct val="90000"/>
        </a:lnSpc>
        <a:spcBef>
          <a:spcPts val="1166"/>
        </a:spcBef>
        <a:buFont typeface="Arial" panose="020B0604020202020204" pitchFamily="34" charset="0"/>
        <a:buChar char="•"/>
        <a:defRPr sz="5598" kern="1200">
          <a:solidFill>
            <a:schemeClr val="tx1"/>
          </a:solidFill>
          <a:latin typeface="+mn-lt"/>
          <a:ea typeface="+mn-ea"/>
          <a:cs typeface="+mn-cs"/>
        </a:defRPr>
      </a:lvl2pPr>
      <a:lvl3pPr marL="2666276" indent="-533255" algn="l" defTabSz="2133021" rtl="0" eaLnBrk="1" latinLnBrk="0" hangingPunct="1">
        <a:lnSpc>
          <a:spcPct val="90000"/>
        </a:lnSpc>
        <a:spcBef>
          <a:spcPts val="1166"/>
        </a:spcBef>
        <a:buFont typeface="Arial" panose="020B0604020202020204" pitchFamily="34" charset="0"/>
        <a:buChar char="•"/>
        <a:defRPr sz="4665" kern="1200">
          <a:solidFill>
            <a:schemeClr val="tx1"/>
          </a:solidFill>
          <a:latin typeface="+mn-lt"/>
          <a:ea typeface="+mn-ea"/>
          <a:cs typeface="+mn-cs"/>
        </a:defRPr>
      </a:lvl3pPr>
      <a:lvl4pPr marL="3732787" indent="-533255" algn="l" defTabSz="2133021" rtl="0" eaLnBrk="1" latinLnBrk="0" hangingPunct="1">
        <a:lnSpc>
          <a:spcPct val="90000"/>
        </a:lnSpc>
        <a:spcBef>
          <a:spcPts val="1166"/>
        </a:spcBef>
        <a:buFont typeface="Arial" panose="020B0604020202020204" pitchFamily="34" charset="0"/>
        <a:buChar char="•"/>
        <a:defRPr sz="4199" kern="1200">
          <a:solidFill>
            <a:schemeClr val="tx1"/>
          </a:solidFill>
          <a:latin typeface="+mn-lt"/>
          <a:ea typeface="+mn-ea"/>
          <a:cs typeface="+mn-cs"/>
        </a:defRPr>
      </a:lvl4pPr>
      <a:lvl5pPr marL="4799297" indent="-533255" algn="l" defTabSz="2133021" rtl="0" eaLnBrk="1" latinLnBrk="0" hangingPunct="1">
        <a:lnSpc>
          <a:spcPct val="90000"/>
        </a:lnSpc>
        <a:spcBef>
          <a:spcPts val="1166"/>
        </a:spcBef>
        <a:buFont typeface="Arial" panose="020B0604020202020204" pitchFamily="34" charset="0"/>
        <a:buChar char="•"/>
        <a:defRPr sz="4199" kern="1200">
          <a:solidFill>
            <a:schemeClr val="tx1"/>
          </a:solidFill>
          <a:latin typeface="+mn-lt"/>
          <a:ea typeface="+mn-ea"/>
          <a:cs typeface="+mn-cs"/>
        </a:defRPr>
      </a:lvl5pPr>
      <a:lvl6pPr marL="5865807" indent="-533255" algn="l" defTabSz="2133021" rtl="0" eaLnBrk="1" latinLnBrk="0" hangingPunct="1">
        <a:lnSpc>
          <a:spcPct val="90000"/>
        </a:lnSpc>
        <a:spcBef>
          <a:spcPts val="1166"/>
        </a:spcBef>
        <a:buFont typeface="Arial" panose="020B0604020202020204" pitchFamily="34" charset="0"/>
        <a:buChar char="•"/>
        <a:defRPr sz="4199" kern="1200">
          <a:solidFill>
            <a:schemeClr val="tx1"/>
          </a:solidFill>
          <a:latin typeface="+mn-lt"/>
          <a:ea typeface="+mn-ea"/>
          <a:cs typeface="+mn-cs"/>
        </a:defRPr>
      </a:lvl6pPr>
      <a:lvl7pPr marL="6932318" indent="-533255" algn="l" defTabSz="2133021" rtl="0" eaLnBrk="1" latinLnBrk="0" hangingPunct="1">
        <a:lnSpc>
          <a:spcPct val="90000"/>
        </a:lnSpc>
        <a:spcBef>
          <a:spcPts val="1166"/>
        </a:spcBef>
        <a:buFont typeface="Arial" panose="020B0604020202020204" pitchFamily="34" charset="0"/>
        <a:buChar char="•"/>
        <a:defRPr sz="4199" kern="1200">
          <a:solidFill>
            <a:schemeClr val="tx1"/>
          </a:solidFill>
          <a:latin typeface="+mn-lt"/>
          <a:ea typeface="+mn-ea"/>
          <a:cs typeface="+mn-cs"/>
        </a:defRPr>
      </a:lvl7pPr>
      <a:lvl8pPr marL="7998828" indent="-533255" algn="l" defTabSz="2133021" rtl="0" eaLnBrk="1" latinLnBrk="0" hangingPunct="1">
        <a:lnSpc>
          <a:spcPct val="90000"/>
        </a:lnSpc>
        <a:spcBef>
          <a:spcPts val="1166"/>
        </a:spcBef>
        <a:buFont typeface="Arial" panose="020B0604020202020204" pitchFamily="34" charset="0"/>
        <a:buChar char="•"/>
        <a:defRPr sz="4199" kern="1200">
          <a:solidFill>
            <a:schemeClr val="tx1"/>
          </a:solidFill>
          <a:latin typeface="+mn-lt"/>
          <a:ea typeface="+mn-ea"/>
          <a:cs typeface="+mn-cs"/>
        </a:defRPr>
      </a:lvl8pPr>
      <a:lvl9pPr marL="9065339" indent="-533255" algn="l" defTabSz="2133021" rtl="0" eaLnBrk="1" latinLnBrk="0" hangingPunct="1">
        <a:lnSpc>
          <a:spcPct val="90000"/>
        </a:lnSpc>
        <a:spcBef>
          <a:spcPts val="1166"/>
        </a:spcBef>
        <a:buFont typeface="Arial" panose="020B0604020202020204" pitchFamily="34" charset="0"/>
        <a:buChar char="•"/>
        <a:defRPr sz="4199" kern="1200">
          <a:solidFill>
            <a:schemeClr val="tx1"/>
          </a:solidFill>
          <a:latin typeface="+mn-lt"/>
          <a:ea typeface="+mn-ea"/>
          <a:cs typeface="+mn-cs"/>
        </a:defRPr>
      </a:lvl9pPr>
    </p:bodyStyle>
    <p:otherStyle>
      <a:defPPr>
        <a:defRPr lang="zh-CN"/>
      </a:defPPr>
      <a:lvl1pPr marL="0" algn="l" defTabSz="2133021" rtl="0" eaLnBrk="1" latinLnBrk="0" hangingPunct="1">
        <a:defRPr sz="4199" kern="1200">
          <a:solidFill>
            <a:schemeClr val="tx1"/>
          </a:solidFill>
          <a:latin typeface="+mn-lt"/>
          <a:ea typeface="+mn-ea"/>
          <a:cs typeface="+mn-cs"/>
        </a:defRPr>
      </a:lvl1pPr>
      <a:lvl2pPr marL="1066510" algn="l" defTabSz="2133021" rtl="0" eaLnBrk="1" latinLnBrk="0" hangingPunct="1">
        <a:defRPr sz="4199" kern="1200">
          <a:solidFill>
            <a:schemeClr val="tx1"/>
          </a:solidFill>
          <a:latin typeface="+mn-lt"/>
          <a:ea typeface="+mn-ea"/>
          <a:cs typeface="+mn-cs"/>
        </a:defRPr>
      </a:lvl2pPr>
      <a:lvl3pPr marL="2133021" algn="l" defTabSz="2133021" rtl="0" eaLnBrk="1" latinLnBrk="0" hangingPunct="1">
        <a:defRPr sz="4199" kern="1200">
          <a:solidFill>
            <a:schemeClr val="tx1"/>
          </a:solidFill>
          <a:latin typeface="+mn-lt"/>
          <a:ea typeface="+mn-ea"/>
          <a:cs typeface="+mn-cs"/>
        </a:defRPr>
      </a:lvl3pPr>
      <a:lvl4pPr marL="3199531" algn="l" defTabSz="2133021" rtl="0" eaLnBrk="1" latinLnBrk="0" hangingPunct="1">
        <a:defRPr sz="4199" kern="1200">
          <a:solidFill>
            <a:schemeClr val="tx1"/>
          </a:solidFill>
          <a:latin typeface="+mn-lt"/>
          <a:ea typeface="+mn-ea"/>
          <a:cs typeface="+mn-cs"/>
        </a:defRPr>
      </a:lvl4pPr>
      <a:lvl5pPr marL="4266042" algn="l" defTabSz="2133021" rtl="0" eaLnBrk="1" latinLnBrk="0" hangingPunct="1">
        <a:defRPr sz="4199" kern="1200">
          <a:solidFill>
            <a:schemeClr val="tx1"/>
          </a:solidFill>
          <a:latin typeface="+mn-lt"/>
          <a:ea typeface="+mn-ea"/>
          <a:cs typeface="+mn-cs"/>
        </a:defRPr>
      </a:lvl5pPr>
      <a:lvl6pPr marL="5332552" algn="l" defTabSz="2133021" rtl="0" eaLnBrk="1" latinLnBrk="0" hangingPunct="1">
        <a:defRPr sz="4199" kern="1200">
          <a:solidFill>
            <a:schemeClr val="tx1"/>
          </a:solidFill>
          <a:latin typeface="+mn-lt"/>
          <a:ea typeface="+mn-ea"/>
          <a:cs typeface="+mn-cs"/>
        </a:defRPr>
      </a:lvl6pPr>
      <a:lvl7pPr marL="6399063" algn="l" defTabSz="2133021" rtl="0" eaLnBrk="1" latinLnBrk="0" hangingPunct="1">
        <a:defRPr sz="4199" kern="1200">
          <a:solidFill>
            <a:schemeClr val="tx1"/>
          </a:solidFill>
          <a:latin typeface="+mn-lt"/>
          <a:ea typeface="+mn-ea"/>
          <a:cs typeface="+mn-cs"/>
        </a:defRPr>
      </a:lvl7pPr>
      <a:lvl8pPr marL="7465573" algn="l" defTabSz="2133021" rtl="0" eaLnBrk="1" latinLnBrk="0" hangingPunct="1">
        <a:defRPr sz="4199" kern="1200">
          <a:solidFill>
            <a:schemeClr val="tx1"/>
          </a:solidFill>
          <a:latin typeface="+mn-lt"/>
          <a:ea typeface="+mn-ea"/>
          <a:cs typeface="+mn-cs"/>
        </a:defRPr>
      </a:lvl8pPr>
      <a:lvl9pPr marL="8532084" algn="l" defTabSz="2133021" rtl="0" eaLnBrk="1" latinLnBrk="0" hangingPunct="1">
        <a:defRPr sz="41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emf"/><Relationship Id="rId18" Type="http://schemas.openxmlformats.org/officeDocument/2006/relationships/image" Target="../media/image15.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oleObject" Target="../embeddings/oleObject1.bin"/><Relationship Id="rId17" Type="http://schemas.openxmlformats.org/officeDocument/2006/relationships/image" Target="../media/image14.jpeg"/><Relationship Id="rId2" Type="http://schemas.openxmlformats.org/officeDocument/2006/relationships/slideLayout" Target="../slideLayouts/slideLayout7.xml"/><Relationship Id="rId16" Type="http://schemas.openxmlformats.org/officeDocument/2006/relationships/image" Target="../media/image13.jpeg"/><Relationship Id="rId1" Type="http://schemas.openxmlformats.org/officeDocument/2006/relationships/vmlDrawing" Target="../drawings/vmlDrawing1.v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2.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1.jpeg"/></Relationships>
</file>

<file path=ppt/slides/_rels/slide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tif"/><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23.png"/><Relationship Id="rId7" Type="http://schemas.openxmlformats.org/officeDocument/2006/relationships/image" Target="../media/image20.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1.jpg"/><Relationship Id="rId9" Type="http://schemas.openxmlformats.org/officeDocument/2006/relationships/image" Target="../media/image18.tif"/></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8.tif"/><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16.png"/><Relationship Id="rId4" Type="http://schemas.openxmlformats.org/officeDocument/2006/relationships/image" Target="../media/image19.jp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emf"/><Relationship Id="rId18" Type="http://schemas.openxmlformats.org/officeDocument/2006/relationships/image" Target="../media/image15.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oleObject" Target="../embeddings/oleObject1.bin"/><Relationship Id="rId17" Type="http://schemas.openxmlformats.org/officeDocument/2006/relationships/image" Target="../media/image14.jpeg"/><Relationship Id="rId2" Type="http://schemas.openxmlformats.org/officeDocument/2006/relationships/slideLayout" Target="../slideLayouts/slideLayout2.xml"/><Relationship Id="rId16" Type="http://schemas.openxmlformats.org/officeDocument/2006/relationships/image" Target="../media/image13.jpeg"/><Relationship Id="rId1" Type="http://schemas.openxmlformats.org/officeDocument/2006/relationships/vmlDrawing" Target="../drawings/vmlDrawing2.v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2.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984737" y="1512150"/>
            <a:ext cx="26626580" cy="3839256"/>
          </a:xfrm>
          <a:prstGeom prst="rect">
            <a:avLst/>
          </a:prstGeom>
          <a:noFill/>
        </p:spPr>
        <p:txBody>
          <a:bodyPr wrap="square" rtlCol="0">
            <a:spAutoFit/>
          </a:bodyPr>
          <a:lstStyle/>
          <a:p>
            <a:pPr fontAlgn="auto">
              <a:lnSpc>
                <a:spcPct val="150000"/>
              </a:lnSpc>
            </a:pPr>
            <a:r>
              <a:rPr lang="en-US" altLang="zh-CN" sz="10435" b="1" i="1">
                <a:solidFill>
                  <a:srgbClr val="660066"/>
                </a:solidFill>
                <a:latin typeface="Arial" charset="0"/>
                <a:ea typeface="宋体" pitchFamily="2" charset="-122"/>
                <a:sym typeface="+mn-ea"/>
              </a:rPr>
              <a:t>Multi-view Facial Features Localization</a:t>
            </a:r>
            <a:endParaRPr lang="en-US" altLang="zh-CN" sz="10435" b="1" i="1" dirty="0">
              <a:solidFill>
                <a:srgbClr val="660066"/>
              </a:solidFill>
              <a:latin typeface="Arial" charset="0"/>
              <a:ea typeface="宋体" pitchFamily="2" charset="-122"/>
              <a:sym typeface="+mn-ea"/>
            </a:endParaRPr>
          </a:p>
          <a:p>
            <a:r>
              <a:rPr lang="zh-CN" altLang="en-US" sz="8696" b="1" dirty="0" err="1">
                <a:solidFill>
                  <a:schemeClr val="accent1"/>
                </a:solidFill>
                <a:effectLst>
                  <a:outerShdw blurRad="38100" dist="25400" dir="5400000" algn="ctr" rotWithShape="0">
                    <a:srgbClr val="6E747A">
                      <a:alpha val="43000"/>
                    </a:srgbClr>
                  </a:outerShdw>
                </a:effectLst>
                <a:latin typeface="Calibri" pitchFamily="34" charset="0"/>
                <a:ea typeface="宋体" pitchFamily="2" charset="-122"/>
              </a:rPr>
              <a:t>多视角人脸面部特征定位</a:t>
            </a:r>
          </a:p>
        </p:txBody>
      </p:sp>
      <p:sp>
        <p:nvSpPr>
          <p:cNvPr id="4" name="직사각형 44"/>
          <p:cNvSpPr/>
          <p:nvPr/>
        </p:nvSpPr>
        <p:spPr bwMode="auto">
          <a:xfrm>
            <a:off x="402177" y="5577474"/>
            <a:ext cx="27552418" cy="31276936"/>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none" lIns="132525" tIns="66263" rIns="132525" bIns="66263" numCol="1" rtlCol="0" anchor="ctr" anchorCtr="0" compatLnSpc="1"/>
          <a:lstStyle/>
          <a:p>
            <a:pPr defTabSz="4009771" fontAlgn="base" latinLnBrk="1">
              <a:spcBef>
                <a:spcPct val="0"/>
              </a:spcBef>
              <a:spcAft>
                <a:spcPct val="0"/>
              </a:spcAft>
            </a:pPr>
            <a:endParaRPr kumimoji="1" lang="en-US" altLang="zh-CN" sz="2899" dirty="0">
              <a:latin typeface="Times New Roman" pitchFamily="18" charset="0"/>
              <a:ea typeface="宋体" pitchFamily="2" charset="-122"/>
            </a:endParaRPr>
          </a:p>
        </p:txBody>
      </p:sp>
      <p:sp>
        <p:nvSpPr>
          <p:cNvPr id="6" name="모서리가 둥근 직사각형 9"/>
          <p:cNvSpPr/>
          <p:nvPr/>
        </p:nvSpPr>
        <p:spPr bwMode="auto">
          <a:xfrm>
            <a:off x="929520" y="7569957"/>
            <a:ext cx="12985658" cy="7986501"/>
          </a:xfrm>
          <a:prstGeom prst="roundRect">
            <a:avLst/>
          </a:prstGeom>
          <a:solidFill>
            <a:srgbClr val="EBEBB7"/>
          </a:solidFill>
          <a:ln w="9525" cap="flat" cmpd="sng" algn="ctr">
            <a:noFill/>
            <a:prstDash val="solid"/>
            <a:round/>
            <a:headEnd type="none" w="med" len="med"/>
            <a:tailEnd type="none" w="med" len="med"/>
          </a:ln>
          <a:effectLst/>
        </p:spPr>
        <p:txBody>
          <a:bodyPr vert="horz" wrap="square" lIns="132525" tIns="66263" rIns="132525" bIns="66263" numCol="1" rtlCol="0" anchor="t" anchorCtr="0" compatLnSpc="1"/>
          <a:lstStyle/>
          <a:p>
            <a:pPr marL="662620" indent="-662620" defTabSz="4009771" fontAlgn="base" latinLnBrk="1">
              <a:spcBef>
                <a:spcPct val="0"/>
              </a:spcBef>
              <a:spcAft>
                <a:spcPct val="0"/>
              </a:spcAft>
              <a:buFont typeface="Arial" pitchFamily="34" charset="0"/>
              <a:buChar char="•"/>
            </a:pPr>
            <a:endParaRPr kumimoji="1" lang="zh-CN" altLang="en-US" sz="3478" dirty="0">
              <a:latin typeface="Times New Roman"/>
              <a:cs typeface="Times New Roman"/>
            </a:endParaRPr>
          </a:p>
          <a:p>
            <a:pPr marL="662620" indent="-662620" defTabSz="4009771" fontAlgn="base" latinLnBrk="1">
              <a:spcBef>
                <a:spcPct val="0"/>
              </a:spcBef>
              <a:spcAft>
                <a:spcPct val="0"/>
              </a:spcAft>
              <a:buFont typeface="Arial" pitchFamily="34" charset="0"/>
              <a:buChar char="•"/>
            </a:pPr>
            <a:r>
              <a:rPr lang="en-US" sz="3478" dirty="0">
                <a:latin typeface="Times New Roman"/>
                <a:cs typeface="Times New Roman"/>
                <a:sym typeface="+mn-ea"/>
              </a:rPr>
              <a:t>The adhesive skin-color filtered out by the classified skin-color table  </a:t>
            </a:r>
            <a:r>
              <a:rPr lang="zh-CN" altLang="en-US" sz="3478" dirty="0">
                <a:latin typeface="Times New Roman"/>
                <a:cs typeface="Times New Roman"/>
                <a:sym typeface="+mn-ea"/>
              </a:rPr>
              <a:t>使用肤色分类查找表快速分离肤色背景</a:t>
            </a:r>
          </a:p>
          <a:p>
            <a:pPr marL="662620" indent="-662620" defTabSz="4009771" fontAlgn="base" latinLnBrk="1">
              <a:spcBef>
                <a:spcPct val="0"/>
              </a:spcBef>
              <a:spcAft>
                <a:spcPct val="0"/>
              </a:spcAft>
              <a:buFont typeface="Arial" pitchFamily="34" charset="0"/>
              <a:buChar char="•"/>
            </a:pPr>
            <a:r>
              <a:rPr kumimoji="1" lang="en-US" altLang="zh-CN" sz="3478" dirty="0">
                <a:latin typeface="Times New Roman"/>
                <a:cs typeface="Times New Roman"/>
              </a:rPr>
              <a:t>Gain the candidate face region by the region merging algorithms based on color similarity </a:t>
            </a:r>
            <a:r>
              <a:rPr kumimoji="1" lang="zh-CN" altLang="en-US" sz="3478" dirty="0">
                <a:latin typeface="Times New Roman"/>
                <a:cs typeface="Times New Roman"/>
              </a:rPr>
              <a:t>基于颜色相似度的邻接区域合并算法获得候选人脸</a:t>
            </a:r>
          </a:p>
          <a:p>
            <a:pPr marL="662620" indent="-662620" defTabSz="4009771" fontAlgn="base" latinLnBrk="1">
              <a:spcBef>
                <a:spcPct val="0"/>
              </a:spcBef>
              <a:spcAft>
                <a:spcPct val="0"/>
              </a:spcAft>
              <a:buFont typeface="Arial" pitchFamily="34" charset="0"/>
              <a:buChar char="•"/>
            </a:pPr>
            <a:r>
              <a:rPr kumimoji="1" lang="en-US" altLang="zh-CN" sz="3478" dirty="0">
                <a:latin typeface="Times New Roman"/>
                <a:cs typeface="Times New Roman"/>
              </a:rPr>
              <a:t>Multi-view Adaboost face detection </a:t>
            </a:r>
            <a:r>
              <a:rPr kumimoji="1" lang="zh-CN" altLang="en-US" sz="3478" dirty="0">
                <a:latin typeface="Times New Roman"/>
                <a:cs typeface="Times New Roman"/>
              </a:rPr>
              <a:t>多视角人脸检测算法</a:t>
            </a:r>
          </a:p>
        </p:txBody>
      </p:sp>
      <p:sp>
        <p:nvSpPr>
          <p:cNvPr id="7" name="모서리가 둥근 직사각형 47"/>
          <p:cNvSpPr/>
          <p:nvPr/>
        </p:nvSpPr>
        <p:spPr bwMode="auto">
          <a:xfrm>
            <a:off x="2196794" y="6283802"/>
            <a:ext cx="10280849" cy="2220752"/>
          </a:xfrm>
          <a:prstGeom prst="roundRect">
            <a:avLst/>
          </a:prstGeom>
          <a:solidFill>
            <a:srgbClr val="AAA72F"/>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Rotation Invariant Multi-view Face Detection</a:t>
            </a:r>
          </a:p>
          <a:p>
            <a:pPr defTabSz="4009771" fontAlgn="base" latinLnBrk="1">
              <a:spcBef>
                <a:spcPct val="0"/>
              </a:spcBef>
              <a:spcAft>
                <a:spcPct val="0"/>
              </a:spcAft>
            </a:pPr>
            <a:r>
              <a:rPr kumimoji="1" lang="zh-CN" altLang="en-US" sz="4058" b="1" dirty="0">
                <a:ln w="10160">
                  <a:solidFill>
                    <a:srgbClr val="0070C0"/>
                  </a:solidFill>
                  <a:prstDash val="solid"/>
                </a:ln>
                <a:solidFill>
                  <a:srgbClr val="0070C0"/>
                </a:solidFill>
                <a:latin typeface="Arial" charset="0"/>
                <a:ea typeface="宋体" pitchFamily="2" charset="-122"/>
                <a:sym typeface="+mn-ea"/>
              </a:rPr>
              <a:t>旋转任意的多视角彩色人脸检测</a:t>
            </a:r>
          </a:p>
        </p:txBody>
      </p:sp>
      <p:sp>
        <p:nvSpPr>
          <p:cNvPr id="10" name="모서리가 둥근 직사각형 16"/>
          <p:cNvSpPr/>
          <p:nvPr/>
        </p:nvSpPr>
        <p:spPr bwMode="auto">
          <a:xfrm>
            <a:off x="14481170" y="7569957"/>
            <a:ext cx="13473425" cy="7986501"/>
          </a:xfrm>
          <a:prstGeom prst="roundRect">
            <a:avLst/>
          </a:prstGeom>
          <a:solidFill>
            <a:srgbClr val="E2BBBE"/>
          </a:solidFill>
          <a:ln w="9525" cap="flat" cmpd="sng" algn="ctr">
            <a:noFill/>
            <a:prstDash val="solid"/>
            <a:round/>
            <a:headEnd type="none" w="med" len="med"/>
            <a:tailEnd type="none" w="med" len="med"/>
          </a:ln>
          <a:effectLst/>
        </p:spPr>
        <p:txBody>
          <a:bodyPr vert="horz" wrap="square" lIns="132525" tIns="66263" rIns="132525" bIns="66263" numCol="1" rtlCol="0" anchor="t" anchorCtr="0" compatLnSpc="1">
            <a:noAutofit/>
          </a:bodyPr>
          <a:lstStyle/>
          <a:p>
            <a:pPr marL="662620" indent="-662620" defTabSz="4009771" fontAlgn="base" latinLnBrk="1">
              <a:spcBef>
                <a:spcPct val="0"/>
              </a:spcBef>
              <a:spcAft>
                <a:spcPct val="0"/>
              </a:spcAft>
              <a:buFont typeface="Arial" pitchFamily="34" charset="0"/>
              <a:buChar char="•"/>
            </a:pPr>
            <a:endParaRPr lang="en-US" altLang="ko-KR" sz="4348" dirty="0">
              <a:ea typeface="Gulim" pitchFamily="50" charset="-127"/>
            </a:endParaRPr>
          </a:p>
          <a:p>
            <a:pPr marL="662620" indent="-662620" defTabSz="4009771" fontAlgn="base" latinLnBrk="1">
              <a:spcBef>
                <a:spcPct val="0"/>
              </a:spcBef>
              <a:spcAft>
                <a:spcPct val="0"/>
              </a:spcAft>
              <a:buFont typeface="Arial" pitchFamily="34" charset="0"/>
              <a:buChar char="•"/>
            </a:pPr>
            <a:r>
              <a:rPr lang="en-US" sz="3478" dirty="0">
                <a:latin typeface="Times New Roman"/>
                <a:cs typeface="Times New Roman"/>
              </a:rPr>
              <a:t>The coarse-fine searching method </a:t>
            </a:r>
            <a:r>
              <a:rPr lang="zh-CN" altLang="en-US" sz="3478" dirty="0">
                <a:latin typeface="Times New Roman"/>
                <a:cs typeface="Times New Roman"/>
              </a:rPr>
              <a:t>使用</a:t>
            </a:r>
            <a:r>
              <a:rPr lang="en-US" altLang="zh-CN" sz="3478" dirty="0">
                <a:latin typeface="Times New Roman"/>
                <a:cs typeface="Times New Roman"/>
              </a:rPr>
              <a:t>“</a:t>
            </a:r>
            <a:r>
              <a:rPr lang="zh-CN" altLang="en-US" sz="3478" dirty="0">
                <a:latin typeface="Times New Roman"/>
                <a:cs typeface="Times New Roman"/>
              </a:rPr>
              <a:t>由粗到细</a:t>
            </a:r>
            <a:r>
              <a:rPr lang="en-US" altLang="zh-CN" sz="3478" dirty="0">
                <a:latin typeface="Times New Roman"/>
                <a:cs typeface="Times New Roman"/>
              </a:rPr>
              <a:t>”</a:t>
            </a:r>
            <a:r>
              <a:rPr lang="zh-CN" altLang="en-US" sz="3478" dirty="0">
                <a:latin typeface="Times New Roman"/>
                <a:cs typeface="Times New Roman"/>
              </a:rPr>
              <a:t>的交叉搜索策略</a:t>
            </a:r>
          </a:p>
          <a:p>
            <a:pPr marL="662620" indent="-662620" defTabSz="4009771" fontAlgn="base" latinLnBrk="1">
              <a:spcBef>
                <a:spcPct val="0"/>
              </a:spcBef>
              <a:spcAft>
                <a:spcPct val="0"/>
              </a:spcAft>
              <a:buFont typeface="Arial" pitchFamily="34" charset="0"/>
              <a:buChar char="•"/>
            </a:pPr>
            <a:r>
              <a:rPr lang="en-US" altLang="zh-CN" sz="3478" dirty="0">
                <a:latin typeface="Times New Roman"/>
                <a:cs typeface="Times New Roman"/>
              </a:rPr>
              <a:t>Two-level SVM classifier to enhance accuracy </a:t>
            </a:r>
            <a:r>
              <a:rPr lang="zh-CN" altLang="en-US" sz="3478" dirty="0">
                <a:latin typeface="Times New Roman"/>
                <a:cs typeface="Times New Roman"/>
              </a:rPr>
              <a:t>使用二级</a:t>
            </a:r>
            <a:r>
              <a:rPr lang="en-US" altLang="zh-CN" sz="3478" dirty="0">
                <a:latin typeface="Times New Roman"/>
                <a:cs typeface="Times New Roman"/>
              </a:rPr>
              <a:t>SVM</a:t>
            </a:r>
            <a:r>
              <a:rPr lang="zh-CN" altLang="en-US" sz="3478" dirty="0">
                <a:latin typeface="Times New Roman"/>
                <a:cs typeface="Times New Roman"/>
              </a:rPr>
              <a:t>分类器提高分类精度</a:t>
            </a:r>
          </a:p>
          <a:p>
            <a:pPr marL="662620" indent="-662620" defTabSz="4009771" fontAlgn="base" latinLnBrk="1">
              <a:spcBef>
                <a:spcPct val="0"/>
              </a:spcBef>
              <a:spcAft>
                <a:spcPct val="0"/>
              </a:spcAft>
              <a:buFont typeface="Arial" pitchFamily="34" charset="0"/>
              <a:buChar char="•"/>
            </a:pPr>
            <a:r>
              <a:rPr lang="en-US" altLang="zh-CN" sz="3478" dirty="0">
                <a:latin typeface="Times New Roman"/>
                <a:cs typeface="Times New Roman"/>
              </a:rPr>
              <a:t>Filtering features regions by the value of DF </a:t>
            </a:r>
            <a:r>
              <a:rPr lang="zh-CN" altLang="en-US" sz="3478" dirty="0">
                <a:latin typeface="Times New Roman"/>
                <a:cs typeface="Times New Roman"/>
              </a:rPr>
              <a:t>利用分类器中的判别函数值筛选各器官区域</a:t>
            </a:r>
          </a:p>
          <a:p>
            <a:pPr marL="662620" indent="-662620" defTabSz="4009771" fontAlgn="base" latinLnBrk="1">
              <a:spcBef>
                <a:spcPct val="0"/>
              </a:spcBef>
              <a:spcAft>
                <a:spcPct val="0"/>
              </a:spcAft>
              <a:buFont typeface="Arial" pitchFamily="34" charset="0"/>
              <a:buChar char="•"/>
            </a:pPr>
            <a:endParaRPr kumimoji="1" lang="zh-CN" altLang="en-US" sz="3478" dirty="0">
              <a:latin typeface="Times New Roman"/>
              <a:cs typeface="Times New Roman"/>
            </a:endParaRPr>
          </a:p>
          <a:p>
            <a:pPr marL="662620" indent="-662620" defTabSz="4009771" fontAlgn="base" latinLnBrk="1">
              <a:spcBef>
                <a:spcPct val="0"/>
              </a:spcBef>
              <a:spcAft>
                <a:spcPct val="0"/>
              </a:spcAft>
              <a:buFont typeface="Arial" pitchFamily="34" charset="0"/>
              <a:buChar char="•"/>
            </a:pPr>
            <a:endParaRPr lang="zh-CN" altLang="en-US" sz="3478" dirty="0">
              <a:latin typeface="Times New Roman"/>
              <a:cs typeface="Times New Roman"/>
            </a:endParaRPr>
          </a:p>
        </p:txBody>
      </p:sp>
      <p:sp>
        <p:nvSpPr>
          <p:cNvPr id="11" name="모서리가 둥근 직사각형 46"/>
          <p:cNvSpPr/>
          <p:nvPr/>
        </p:nvSpPr>
        <p:spPr bwMode="auto">
          <a:xfrm>
            <a:off x="15554259" y="6283801"/>
            <a:ext cx="11566530" cy="2220752"/>
          </a:xfrm>
          <a:prstGeom prst="roundRect">
            <a:avLst/>
          </a:prstGeom>
          <a:solidFill>
            <a:srgbClr val="B65259"/>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Features Localization on Mult-view Face Based on Improved SVM</a:t>
            </a:r>
          </a:p>
          <a:p>
            <a:pPr defTabSz="4009771" fontAlgn="base" latinLnBrk="1">
              <a:spcBef>
                <a:spcPct val="0"/>
              </a:spcBef>
              <a:spcAft>
                <a:spcPct val="0"/>
              </a:spcAft>
            </a:pPr>
            <a:r>
              <a:rPr lang="zh-CN" altLang="en-US" sz="4058" b="1" dirty="0">
                <a:solidFill>
                  <a:srgbClr val="FFFF00"/>
                </a:solidFill>
                <a:latin typeface="Arial" charset="0"/>
                <a:ea typeface="宋体" pitchFamily="2" charset="-122"/>
                <a:sym typeface="+mn-ea"/>
              </a:rPr>
              <a:t>基于改进</a:t>
            </a:r>
            <a:r>
              <a:rPr lang="en-US" altLang="zh-CN" sz="4058" b="1">
                <a:solidFill>
                  <a:srgbClr val="FFFF00"/>
                </a:solidFill>
                <a:latin typeface="Arial" charset="0"/>
                <a:ea typeface="宋体" pitchFamily="2" charset="-122"/>
                <a:sym typeface="+mn-ea"/>
              </a:rPr>
              <a:t>SVM</a:t>
            </a:r>
            <a:r>
              <a:rPr lang="zh-CN" altLang="en-US" sz="4058" b="1" dirty="0">
                <a:solidFill>
                  <a:srgbClr val="FFFF00"/>
                </a:solidFill>
                <a:latin typeface="Arial" charset="0"/>
                <a:ea typeface="宋体" pitchFamily="2" charset="-122"/>
                <a:sym typeface="+mn-ea"/>
              </a:rPr>
              <a:t>的多视角人脸面部器官定位</a:t>
            </a:r>
            <a:endParaRPr kumimoji="1" lang="zh-CN" altLang="en-US" sz="4058" b="1" dirty="0">
              <a:solidFill>
                <a:srgbClr val="FFFF00"/>
              </a:solidFill>
              <a:latin typeface="Arial" charset="0"/>
              <a:ea typeface="宋体" pitchFamily="2" charset="-122"/>
              <a:sym typeface="+mn-ea"/>
            </a:endParaRPr>
          </a:p>
        </p:txBody>
      </p:sp>
      <p:sp>
        <p:nvSpPr>
          <p:cNvPr id="16" name="모서리가 둥근 직사각형 13"/>
          <p:cNvSpPr/>
          <p:nvPr/>
        </p:nvSpPr>
        <p:spPr bwMode="auto">
          <a:xfrm>
            <a:off x="984738" y="16800726"/>
            <a:ext cx="13276477" cy="8531329"/>
          </a:xfrm>
          <a:prstGeom prst="roundRect">
            <a:avLst/>
          </a:prstGeom>
          <a:solidFill>
            <a:srgbClr val="B1D2E5"/>
          </a:solidFill>
          <a:ln w="9525" cap="flat" cmpd="sng" algn="ctr">
            <a:noFill/>
            <a:prstDash val="solid"/>
            <a:round/>
            <a:headEnd type="none" w="med" len="med"/>
            <a:tailEnd type="none" w="med" len="med"/>
          </a:ln>
          <a:effectLst/>
        </p:spPr>
        <p:txBody>
          <a:bodyPr vert="horz" wrap="square" lIns="132525" tIns="66263" rIns="130438" bIns="66263" numCol="1" rtlCol="0" anchor="t" anchorCtr="0" compatLnSpc="1"/>
          <a:lstStyle/>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endParaRPr kumimoji="1" lang="en-US" altLang="ko-KR" sz="4348" dirty="0">
              <a:ea typeface="Gulim" pitchFamily="50" charset="-127"/>
            </a:endParaRPr>
          </a:p>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r>
              <a:rPr lang="en-US" altLang="zh-CN" sz="3478" dirty="0"/>
              <a:t>Just the key landmarks are chosen to built the texture models by the improved DCT-SVM </a:t>
            </a:r>
            <a:r>
              <a:rPr lang="zh-CN" altLang="en-US" sz="3478" dirty="0"/>
              <a:t>选择关键点并用改进的</a:t>
            </a:r>
            <a:r>
              <a:rPr lang="en-US" altLang="zh-CN" sz="3478" dirty="0"/>
              <a:t>DCT-SVM</a:t>
            </a:r>
            <a:r>
              <a:rPr lang="zh-CN" altLang="en-US" sz="3478" dirty="0"/>
              <a:t>建立纹理模型</a:t>
            </a:r>
            <a:endParaRPr kumimoji="1" lang="zh-CN" altLang="en-US" sz="3478" dirty="0">
              <a:ea typeface="宋体" pitchFamily="2" charset="-122"/>
            </a:endParaRPr>
          </a:p>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r>
              <a:rPr lang="en-US" sz="3478" dirty="0">
                <a:ea typeface="宋体" pitchFamily="2" charset="-122"/>
              </a:rPr>
              <a:t>The landmarks are divided into two classifications based on their reliability </a:t>
            </a:r>
            <a:r>
              <a:rPr lang="zh-CN" altLang="en-US" sz="3478" dirty="0">
                <a:ea typeface="宋体" pitchFamily="2" charset="-122"/>
              </a:rPr>
              <a:t>通过可靠性对检测点进行分类</a:t>
            </a:r>
            <a:r>
              <a:rPr lang="en-US" sz="3478" dirty="0">
                <a:ea typeface="宋体" pitchFamily="2" charset="-122"/>
              </a:rPr>
              <a:t> </a:t>
            </a:r>
          </a:p>
        </p:txBody>
      </p:sp>
      <p:sp>
        <p:nvSpPr>
          <p:cNvPr id="17" name="모서리가 둥근 직사각형 48"/>
          <p:cNvSpPr/>
          <p:nvPr/>
        </p:nvSpPr>
        <p:spPr bwMode="auto">
          <a:xfrm>
            <a:off x="1975918" y="15967238"/>
            <a:ext cx="11436766" cy="1529853"/>
          </a:xfrm>
          <a:prstGeom prst="roundRect">
            <a:avLst/>
          </a:prstGeom>
          <a:solidFill>
            <a:srgbClr val="2D6787"/>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Enhanced ASM Based on DCT-SVM</a:t>
            </a:r>
            <a:endParaRPr kumimoji="1" lang="en-US" altLang="ko-KR" sz="4058" b="1" dirty="0">
              <a:solidFill>
                <a:schemeClr val="bg1"/>
              </a:solidFill>
              <a:latin typeface="Times New Roman" pitchFamily="18" charset="0"/>
              <a:ea typeface="Gulim" pitchFamily="50" charset="-127"/>
            </a:endParaRPr>
          </a:p>
          <a:p>
            <a:pPr defTabSz="4009771" fontAlgn="base" latinLnBrk="1">
              <a:spcBef>
                <a:spcPct val="0"/>
              </a:spcBef>
              <a:spcAft>
                <a:spcPct val="0"/>
              </a:spcAft>
            </a:pPr>
            <a:r>
              <a:rPr kumimoji="1" lang="zh-CN" altLang="en-US" sz="4058" b="1" dirty="0">
                <a:solidFill>
                  <a:srgbClr val="FFFF00"/>
                </a:solidFill>
                <a:latin typeface="Times New Roman" pitchFamily="18" charset="0"/>
                <a:ea typeface="宋体" pitchFamily="2" charset="-122"/>
              </a:rPr>
              <a:t>基于</a:t>
            </a:r>
            <a:r>
              <a:rPr kumimoji="1" lang="en-US" altLang="zh-CN" sz="4058" b="1" dirty="0">
                <a:solidFill>
                  <a:srgbClr val="FFFF00"/>
                </a:solidFill>
                <a:latin typeface="Times New Roman" pitchFamily="18" charset="0"/>
                <a:ea typeface="宋体" pitchFamily="2" charset="-122"/>
              </a:rPr>
              <a:t>DCT-SVM</a:t>
            </a:r>
            <a:r>
              <a:rPr kumimoji="1" lang="zh-CN" altLang="en-US" sz="4058" b="1" dirty="0">
                <a:solidFill>
                  <a:srgbClr val="FFFF00"/>
                </a:solidFill>
                <a:latin typeface="Times New Roman" pitchFamily="18" charset="0"/>
                <a:ea typeface="宋体" pitchFamily="2" charset="-122"/>
              </a:rPr>
              <a:t>的增强型主动形状模型</a:t>
            </a:r>
          </a:p>
        </p:txBody>
      </p:sp>
      <p:sp>
        <p:nvSpPr>
          <p:cNvPr id="20" name="모서리가 둥근 직사각형 15"/>
          <p:cNvSpPr/>
          <p:nvPr/>
        </p:nvSpPr>
        <p:spPr bwMode="auto">
          <a:xfrm>
            <a:off x="14682720" y="16747347"/>
            <a:ext cx="12761100" cy="8531329"/>
          </a:xfrm>
          <a:prstGeom prst="roundRect">
            <a:avLst/>
          </a:prstGeom>
          <a:solidFill>
            <a:srgbClr val="AEE4B2"/>
          </a:solidFill>
          <a:ln w="9525" cap="flat" cmpd="sng" algn="ctr">
            <a:noFill/>
            <a:prstDash val="solid"/>
            <a:round/>
            <a:headEnd type="none" w="med" len="med"/>
            <a:tailEnd type="none" w="med" len="med"/>
          </a:ln>
          <a:effectLst/>
        </p:spPr>
        <p:txBody>
          <a:bodyPr vert="horz" wrap="none" lIns="132525" tIns="66263" rIns="132525" bIns="66263" numCol="1" rtlCol="0" anchor="t" anchorCtr="0" compatLnSpc="1"/>
          <a:lstStyle/>
          <a:p>
            <a:pPr indent="662620" defTabSz="4009771" fontAlgn="base" hangingPunct="0">
              <a:spcBef>
                <a:spcPct val="0"/>
              </a:spcBef>
              <a:spcAft>
                <a:spcPct val="0"/>
              </a:spcAft>
            </a:pPr>
            <a:endParaRPr kumimoji="1" lang="en-US" altLang="zh-CN" sz="3478" dirty="0">
              <a:latin typeface="Times New Roman" pitchFamily="18" charset="0"/>
              <a:ea typeface="宋体" pitchFamily="2" charset="-122"/>
              <a:sym typeface="+mn-ea"/>
            </a:endParaRPr>
          </a:p>
          <a:p>
            <a:pPr marL="828275" indent="-828275" defTabSz="4009771" fontAlgn="base" latinLnBrk="1">
              <a:spcBef>
                <a:spcPct val="0"/>
              </a:spcBef>
              <a:spcAft>
                <a:spcPct val="0"/>
              </a:spcAft>
              <a:buFont typeface="Arial" pitchFamily="34" charset="0"/>
              <a:buChar char="•"/>
            </a:pPr>
            <a:r>
              <a:rPr lang="en-US" altLang="zh-CN" sz="3478" dirty="0">
                <a:sym typeface="+mn-ea"/>
              </a:rPr>
              <a:t>The key corner landmarks are located by multi-view ASM </a:t>
            </a:r>
            <a:br>
              <a:rPr lang="en-US" altLang="zh-CN" sz="3478" dirty="0">
                <a:sym typeface="+mn-ea"/>
              </a:rPr>
            </a:br>
            <a:r>
              <a:rPr lang="zh-CN" altLang="en-US" sz="3478" dirty="0">
                <a:sym typeface="+mn-ea"/>
              </a:rPr>
              <a:t>使用多视角</a:t>
            </a:r>
            <a:r>
              <a:rPr lang="en-US" altLang="zh-CN" sz="3478" dirty="0">
                <a:sym typeface="+mn-ea"/>
              </a:rPr>
              <a:t>ASM</a:t>
            </a:r>
            <a:r>
              <a:rPr lang="zh-CN" altLang="en-US" sz="3478" dirty="0">
                <a:sym typeface="+mn-ea"/>
              </a:rPr>
              <a:t>确定五官角点</a:t>
            </a:r>
            <a:endParaRPr lang="en-US" altLang="ko-KR" sz="3478" dirty="0">
              <a:ea typeface="Gulim" pitchFamily="50" charset="-127"/>
            </a:endParaRPr>
          </a:p>
          <a:p>
            <a:pPr marL="828275" indent="-828275" defTabSz="4009771" latinLnBrk="1">
              <a:spcBef>
                <a:spcPct val="0"/>
              </a:spcBef>
              <a:spcAft>
                <a:spcPct val="0"/>
              </a:spcAft>
              <a:buFont typeface="Arial" pitchFamily="34" charset="0"/>
              <a:buChar char="•"/>
            </a:pPr>
            <a:r>
              <a:rPr lang="en-US" altLang="zh-CN" sz="3478" dirty="0">
                <a:sym typeface="+mn-ea"/>
              </a:rPr>
              <a:t>Estimate by Candide-3 </a:t>
            </a:r>
            <a:r>
              <a:rPr lang="zh-CN" altLang="en-US" sz="3478" dirty="0">
                <a:sym typeface="+mn-ea"/>
              </a:rPr>
              <a:t>使用</a:t>
            </a:r>
            <a:r>
              <a:rPr lang="en-US" altLang="zh-CN" sz="3478" dirty="0">
                <a:sym typeface="+mn-ea"/>
              </a:rPr>
              <a:t>Candide-3</a:t>
            </a:r>
            <a:r>
              <a:rPr lang="zh-CN" altLang="en-US" sz="3478" dirty="0">
                <a:sym typeface="+mn-ea"/>
              </a:rPr>
              <a:t>进行人脸姿态估计</a:t>
            </a:r>
            <a:endParaRPr kumimoji="1" lang="zh-CN" altLang="en-US" sz="3478" dirty="0">
              <a:latin typeface="Times New Roman" pitchFamily="18" charset="0"/>
              <a:ea typeface="宋体" pitchFamily="2" charset="-122"/>
              <a:sym typeface="+mn-ea"/>
            </a:endParaRPr>
          </a:p>
          <a:p>
            <a:pPr marL="828275" indent="662620" defTabSz="4009771" fontAlgn="base" hangingPunct="0">
              <a:spcBef>
                <a:spcPct val="0"/>
              </a:spcBef>
              <a:spcAft>
                <a:spcPct val="0"/>
              </a:spcAft>
              <a:buFont typeface="Arial" pitchFamily="34" charset="0"/>
              <a:buChar char="•"/>
            </a:pPr>
            <a:endParaRPr kumimoji="1" lang="en-US" altLang="zh-CN" sz="3478" dirty="0">
              <a:latin typeface="Times New Roman" pitchFamily="18" charset="0"/>
              <a:ea typeface="宋体" pitchFamily="2" charset="-122"/>
            </a:endParaRPr>
          </a:p>
        </p:txBody>
      </p:sp>
      <p:sp>
        <p:nvSpPr>
          <p:cNvPr id="21" name="모서리가 둥근 직사각형 22"/>
          <p:cNvSpPr/>
          <p:nvPr/>
        </p:nvSpPr>
        <p:spPr bwMode="auto">
          <a:xfrm>
            <a:off x="15755809" y="15963096"/>
            <a:ext cx="8480711" cy="1529853"/>
          </a:xfrm>
          <a:prstGeom prst="roundRect">
            <a:avLst/>
          </a:prstGeom>
          <a:solidFill>
            <a:srgbClr val="329639"/>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Estimation of Face Pose</a:t>
            </a:r>
            <a:endParaRPr kumimoji="1" lang="en-US" altLang="zh-CN" sz="4058" b="1" dirty="0">
              <a:solidFill>
                <a:schemeClr val="bg1"/>
              </a:solidFill>
              <a:latin typeface="Times New Roman" pitchFamily="18" charset="0"/>
              <a:ea typeface="宋体" pitchFamily="2" charset="-122"/>
            </a:endParaRPr>
          </a:p>
          <a:p>
            <a:pPr defTabSz="4009771" fontAlgn="base" latinLnBrk="1">
              <a:spcBef>
                <a:spcPct val="0"/>
              </a:spcBef>
              <a:spcAft>
                <a:spcPct val="0"/>
              </a:spcAft>
            </a:pPr>
            <a:r>
              <a:rPr kumimoji="1" lang="zh-CN" altLang="en-US" sz="4058" b="1" dirty="0">
                <a:solidFill>
                  <a:srgbClr val="FFC000"/>
                </a:solidFill>
                <a:latin typeface="Times New Roman" pitchFamily="18" charset="0"/>
                <a:ea typeface="宋体" pitchFamily="2" charset="-122"/>
              </a:rPr>
              <a:t>人脸姿态估计</a:t>
            </a:r>
          </a:p>
        </p:txBody>
      </p:sp>
      <p:sp>
        <p:nvSpPr>
          <p:cNvPr id="28" name="모서리가 둥근 직사각형 13"/>
          <p:cNvSpPr/>
          <p:nvPr/>
        </p:nvSpPr>
        <p:spPr bwMode="auto">
          <a:xfrm>
            <a:off x="1205613" y="26666513"/>
            <a:ext cx="26238207" cy="9237211"/>
          </a:xfrm>
          <a:prstGeom prst="round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32525" tIns="66263" rIns="130438" bIns="66263" numCol="1" rtlCol="0" anchor="t" anchorCtr="0" compatLnSpc="1"/>
          <a:lstStyle/>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endParaRPr kumimoji="1" lang="en-US" altLang="ko-KR" sz="4348" dirty="0">
              <a:ea typeface="Gulim" pitchFamily="50" charset="-127"/>
            </a:endParaRPr>
          </a:p>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endParaRPr kumimoji="1" lang="en-US" altLang="ko-KR" sz="4348" dirty="0">
              <a:ea typeface="Gulim" pitchFamily="50" charset="-127"/>
            </a:endParaRPr>
          </a:p>
        </p:txBody>
      </p:sp>
      <p:sp>
        <p:nvSpPr>
          <p:cNvPr id="29" name="모서리가 둥근 직사각형 48"/>
          <p:cNvSpPr/>
          <p:nvPr/>
        </p:nvSpPr>
        <p:spPr bwMode="auto">
          <a:xfrm>
            <a:off x="2196794" y="25833484"/>
            <a:ext cx="14021013" cy="1529853"/>
          </a:xfrm>
          <a:prstGeom prst="roundRect">
            <a:avLst/>
          </a:prstGeom>
          <a:solidFill>
            <a:schemeClr val="accent4">
              <a:lumMod val="75000"/>
            </a:schemeClr>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kumimoji="1" lang="en-US" altLang="zh-CN" sz="4058" b="1" dirty="0">
                <a:solidFill>
                  <a:schemeClr val="bg1"/>
                </a:solidFill>
                <a:latin typeface="Times New Roman" pitchFamily="18" charset="0"/>
                <a:ea typeface="宋体" pitchFamily="2" charset="-122"/>
              </a:rPr>
              <a:t>Multi-view Face Landmarks </a:t>
            </a:r>
            <a:r>
              <a:rPr kumimoji="1" lang="zh-CN" altLang="en-US" sz="4058" b="1" dirty="0">
                <a:solidFill>
                  <a:schemeClr val="bg1"/>
                </a:solidFill>
                <a:latin typeface="Times New Roman" pitchFamily="18" charset="0"/>
                <a:ea typeface="宋体" pitchFamily="2" charset="-122"/>
              </a:rPr>
              <a:t> </a:t>
            </a:r>
            <a:r>
              <a:rPr kumimoji="1" lang="en-US" altLang="zh-CN" sz="4058" b="1" dirty="0">
                <a:solidFill>
                  <a:schemeClr val="bg1"/>
                </a:solidFill>
                <a:latin typeface="Times New Roman" pitchFamily="18" charset="0"/>
                <a:ea typeface="宋体" pitchFamily="2" charset="-122"/>
              </a:rPr>
              <a:t>Loalization by MV-EMT ASM</a:t>
            </a:r>
          </a:p>
          <a:p>
            <a:pPr defTabSz="4009771" fontAlgn="base" latinLnBrk="1">
              <a:spcBef>
                <a:spcPct val="0"/>
              </a:spcBef>
              <a:spcAft>
                <a:spcPct val="0"/>
              </a:spcAft>
            </a:pPr>
            <a:r>
              <a:rPr kumimoji="1" lang="zh-CN" altLang="en-US" sz="4058" b="1" dirty="0">
                <a:solidFill>
                  <a:schemeClr val="bg1"/>
                </a:solidFill>
                <a:latin typeface="Times New Roman" pitchFamily="18" charset="0"/>
                <a:ea typeface="宋体" pitchFamily="2" charset="-122"/>
              </a:rPr>
              <a:t>基于多模板增强</a:t>
            </a:r>
            <a:r>
              <a:rPr kumimoji="1" lang="en-US" altLang="zh-CN" sz="4058" b="1" dirty="0">
                <a:solidFill>
                  <a:schemeClr val="bg1"/>
                </a:solidFill>
                <a:latin typeface="Times New Roman" pitchFamily="18" charset="0"/>
                <a:ea typeface="宋体" pitchFamily="2" charset="-122"/>
              </a:rPr>
              <a:t>ASM</a:t>
            </a:r>
            <a:r>
              <a:rPr kumimoji="1" lang="zh-CN" altLang="en-US" sz="4058" b="1" dirty="0">
                <a:solidFill>
                  <a:schemeClr val="bg1"/>
                </a:solidFill>
                <a:latin typeface="Times New Roman" pitchFamily="18" charset="0"/>
                <a:ea typeface="宋体" pitchFamily="2" charset="-122"/>
              </a:rPr>
              <a:t>的多视角面部特征点定位</a:t>
            </a:r>
          </a:p>
        </p:txBody>
      </p:sp>
      <p:pic>
        <p:nvPicPr>
          <p:cNvPr id="31" name="图片 30" descr="特征定位 - 横向"/>
          <p:cNvPicPr>
            <a:picLocks noChangeAspect="1"/>
          </p:cNvPicPr>
          <p:nvPr/>
        </p:nvPicPr>
        <p:blipFill>
          <a:blip r:embed="rId3"/>
          <a:stretch>
            <a:fillRect/>
          </a:stretch>
        </p:blipFill>
        <p:spPr>
          <a:xfrm>
            <a:off x="15129993" y="12128283"/>
            <a:ext cx="12000920" cy="3080297"/>
          </a:xfrm>
          <a:prstGeom prst="rect">
            <a:avLst/>
          </a:prstGeom>
        </p:spPr>
      </p:pic>
      <p:pic>
        <p:nvPicPr>
          <p:cNvPr id="37" name="图片 36" descr="半侧面人脸全旋转检测结果1_50%"/>
          <p:cNvPicPr>
            <a:picLocks noChangeAspect="1"/>
          </p:cNvPicPr>
          <p:nvPr/>
        </p:nvPicPr>
        <p:blipFill>
          <a:blip r:embed="rId4"/>
          <a:stretch>
            <a:fillRect/>
          </a:stretch>
        </p:blipFill>
        <p:spPr>
          <a:xfrm>
            <a:off x="5322187" y="12128282"/>
            <a:ext cx="7998466" cy="2889792"/>
          </a:xfrm>
          <a:prstGeom prst="rect">
            <a:avLst/>
          </a:prstGeom>
        </p:spPr>
      </p:pic>
      <p:sp>
        <p:nvSpPr>
          <p:cNvPr id="41" name="文本框 40"/>
          <p:cNvSpPr txBox="1"/>
          <p:nvPr/>
        </p:nvSpPr>
        <p:spPr>
          <a:xfrm>
            <a:off x="2941329" y="15062249"/>
            <a:ext cx="8932586" cy="359970"/>
          </a:xfrm>
          <a:prstGeom prst="rect">
            <a:avLst/>
          </a:prstGeom>
          <a:noFill/>
        </p:spPr>
        <p:txBody>
          <a:bodyPr wrap="square" rtlCol="0">
            <a:spAutoFit/>
          </a:bodyPr>
          <a:lstStyle/>
          <a:p>
            <a:pPr algn="ctr"/>
            <a:r>
              <a:rPr lang="zh-CN" altLang="en-US" sz="1739"/>
              <a:t>圆框为一般</a:t>
            </a:r>
            <a:r>
              <a:rPr lang="en-US" altLang="zh-CN" sz="1739"/>
              <a:t>adaboost</a:t>
            </a:r>
            <a:r>
              <a:rPr lang="zh-CN" altLang="en-US" sz="1739"/>
              <a:t>算法检测结果，方框为本算法检测结果</a:t>
            </a:r>
          </a:p>
        </p:txBody>
      </p:sp>
      <p:pic>
        <p:nvPicPr>
          <p:cNvPr id="42" name="图片 41" descr="复杂人脸检测比较4"/>
          <p:cNvPicPr>
            <a:picLocks noChangeAspect="1"/>
          </p:cNvPicPr>
          <p:nvPr/>
        </p:nvPicPr>
        <p:blipFill>
          <a:blip r:embed="rId5"/>
          <a:stretch>
            <a:fillRect/>
          </a:stretch>
        </p:blipFill>
        <p:spPr>
          <a:xfrm>
            <a:off x="2095560" y="11721503"/>
            <a:ext cx="7035815" cy="2955134"/>
          </a:xfrm>
          <a:prstGeom prst="rect">
            <a:avLst/>
          </a:prstGeom>
        </p:spPr>
      </p:pic>
      <p:pic>
        <p:nvPicPr>
          <p:cNvPr id="44" name="图片 43" descr="比较结果(IMM)"/>
          <p:cNvPicPr>
            <a:picLocks noChangeAspect="1"/>
          </p:cNvPicPr>
          <p:nvPr/>
        </p:nvPicPr>
        <p:blipFill>
          <a:blip r:embed="rId6"/>
          <a:stretch>
            <a:fillRect/>
          </a:stretch>
        </p:blipFill>
        <p:spPr>
          <a:xfrm>
            <a:off x="5322187" y="21391262"/>
            <a:ext cx="3811028" cy="3354552"/>
          </a:xfrm>
          <a:prstGeom prst="rect">
            <a:avLst/>
          </a:prstGeom>
        </p:spPr>
      </p:pic>
      <p:pic>
        <p:nvPicPr>
          <p:cNvPr id="43" name="图片 42" descr="比较结果(FERET)"/>
          <p:cNvPicPr>
            <a:picLocks noChangeAspect="1"/>
          </p:cNvPicPr>
          <p:nvPr/>
        </p:nvPicPr>
        <p:blipFill>
          <a:blip r:embed="rId7"/>
          <a:stretch>
            <a:fillRect/>
          </a:stretch>
        </p:blipFill>
        <p:spPr>
          <a:xfrm>
            <a:off x="2196793" y="20802260"/>
            <a:ext cx="3889255" cy="3371117"/>
          </a:xfrm>
          <a:prstGeom prst="rect">
            <a:avLst/>
          </a:prstGeom>
        </p:spPr>
      </p:pic>
      <p:pic>
        <p:nvPicPr>
          <p:cNvPr id="45" name="图片 44" descr="逐特征点误差2"/>
          <p:cNvPicPr>
            <a:picLocks noChangeAspect="1"/>
          </p:cNvPicPr>
          <p:nvPr/>
        </p:nvPicPr>
        <p:blipFill>
          <a:blip r:embed="rId8"/>
          <a:stretch>
            <a:fillRect/>
          </a:stretch>
        </p:blipFill>
        <p:spPr>
          <a:xfrm>
            <a:off x="9269421" y="21013012"/>
            <a:ext cx="4496664" cy="3364675"/>
          </a:xfrm>
          <a:prstGeom prst="rect">
            <a:avLst/>
          </a:prstGeom>
        </p:spPr>
      </p:pic>
      <p:pic>
        <p:nvPicPr>
          <p:cNvPr id="9" name="图片 -2147482099" descr="Candide-3模型1"/>
          <p:cNvPicPr>
            <a:picLocks noChangeAspect="1"/>
          </p:cNvPicPr>
          <p:nvPr/>
        </p:nvPicPr>
        <p:blipFill>
          <a:blip r:embed="rId9"/>
          <a:stretch>
            <a:fillRect/>
          </a:stretch>
        </p:blipFill>
        <p:spPr>
          <a:xfrm>
            <a:off x="16197559" y="19645423"/>
            <a:ext cx="4294194" cy="2314595"/>
          </a:xfrm>
          <a:prstGeom prst="rect">
            <a:avLst/>
          </a:prstGeom>
          <a:noFill/>
          <a:ln w="9525">
            <a:noFill/>
          </a:ln>
        </p:spPr>
      </p:pic>
      <p:pic>
        <p:nvPicPr>
          <p:cNvPr id="47" name="图片 46" descr="EY9YFWXRXS8@%5O2DS928%1"/>
          <p:cNvPicPr>
            <a:picLocks noChangeAspect="1"/>
          </p:cNvPicPr>
          <p:nvPr/>
        </p:nvPicPr>
        <p:blipFill>
          <a:blip r:embed="rId10"/>
          <a:stretch>
            <a:fillRect/>
          </a:stretch>
        </p:blipFill>
        <p:spPr>
          <a:xfrm>
            <a:off x="20671216" y="19645423"/>
            <a:ext cx="5671907" cy="1897691"/>
          </a:xfrm>
          <a:prstGeom prst="rect">
            <a:avLst/>
          </a:prstGeom>
        </p:spPr>
      </p:pic>
      <p:pic>
        <p:nvPicPr>
          <p:cNvPr id="48" name="图片 47" descr="姿态估计"/>
          <p:cNvPicPr>
            <a:picLocks noChangeAspect="1"/>
          </p:cNvPicPr>
          <p:nvPr/>
        </p:nvPicPr>
        <p:blipFill>
          <a:blip r:embed="rId11"/>
          <a:stretch>
            <a:fillRect/>
          </a:stretch>
        </p:blipFill>
        <p:spPr>
          <a:xfrm>
            <a:off x="16912645" y="22061251"/>
            <a:ext cx="9030140" cy="2926605"/>
          </a:xfrm>
          <a:prstGeom prst="rect">
            <a:avLst/>
          </a:prstGeom>
        </p:spPr>
      </p:pic>
      <p:graphicFrame>
        <p:nvGraphicFramePr>
          <p:cNvPr id="12" name="对象 -2147482109"/>
          <p:cNvGraphicFramePr>
            <a:graphicFrameLocks noChangeAspect="1"/>
          </p:cNvGraphicFramePr>
          <p:nvPr/>
        </p:nvGraphicFramePr>
        <p:xfrm>
          <a:off x="2196335" y="27773653"/>
          <a:ext cx="7816243" cy="8112585"/>
        </p:xfrm>
        <a:graphic>
          <a:graphicData uri="http://schemas.openxmlformats.org/presentationml/2006/ole">
            <mc:AlternateContent xmlns:mc="http://schemas.openxmlformats.org/markup-compatibility/2006">
              <mc:Choice xmlns:v="urn:schemas-microsoft-com:vml" Requires="v">
                <p:oleObj spid="_x0000_s1031" r:id="rId12" imgW="7349490" imgH="7631430" progId="Visio.Drawing.11">
                  <p:embed/>
                </p:oleObj>
              </mc:Choice>
              <mc:Fallback>
                <p:oleObj r:id="rId12" imgW="7349490" imgH="7631430" progId="Visio.Drawing.11">
                  <p:embed/>
                  <p:pic>
                    <p:nvPicPr>
                      <p:cNvPr id="12" name="对象 -2147482109"/>
                      <p:cNvPicPr/>
                      <p:nvPr/>
                    </p:nvPicPr>
                    <p:blipFill>
                      <a:blip r:embed="rId13"/>
                      <a:stretch>
                        <a:fillRect/>
                      </a:stretch>
                    </p:blipFill>
                    <p:spPr>
                      <a:xfrm>
                        <a:off x="2196335" y="27773653"/>
                        <a:ext cx="7816243" cy="8112585"/>
                      </a:xfrm>
                      <a:prstGeom prst="rect">
                        <a:avLst/>
                      </a:prstGeom>
                      <a:noFill/>
                      <a:ln w="38100">
                        <a:noFill/>
                        <a:miter/>
                      </a:ln>
                    </p:spPr>
                  </p:pic>
                </p:oleObj>
              </mc:Fallback>
            </mc:AlternateContent>
          </a:graphicData>
        </a:graphic>
      </p:graphicFrame>
      <p:pic>
        <p:nvPicPr>
          <p:cNvPr id="13" name="图片 -2147482100" descr="标记点分布"/>
          <p:cNvPicPr>
            <a:picLocks noChangeAspect="1"/>
          </p:cNvPicPr>
          <p:nvPr/>
        </p:nvPicPr>
        <p:blipFill>
          <a:blip r:embed="rId14"/>
          <a:stretch>
            <a:fillRect/>
          </a:stretch>
        </p:blipFill>
        <p:spPr>
          <a:xfrm>
            <a:off x="10278549" y="27662755"/>
            <a:ext cx="7621136" cy="2479331"/>
          </a:xfrm>
          <a:prstGeom prst="rect">
            <a:avLst/>
          </a:prstGeom>
          <a:noFill/>
          <a:ln w="9525">
            <a:noFill/>
          </a:ln>
        </p:spPr>
      </p:pic>
      <p:pic>
        <p:nvPicPr>
          <p:cNvPr id="14" name="图片 -2147482101" descr="人脸归一化"/>
          <p:cNvPicPr>
            <a:picLocks noChangeAspect="1"/>
          </p:cNvPicPr>
          <p:nvPr/>
        </p:nvPicPr>
        <p:blipFill>
          <a:blip r:embed="rId15">
            <a:grayscl/>
          </a:blip>
          <a:stretch>
            <a:fillRect/>
          </a:stretch>
        </p:blipFill>
        <p:spPr>
          <a:xfrm>
            <a:off x="16658638" y="27994528"/>
            <a:ext cx="7577881" cy="2540072"/>
          </a:xfrm>
          <a:prstGeom prst="rect">
            <a:avLst/>
          </a:prstGeom>
          <a:noFill/>
          <a:ln w="9525">
            <a:noFill/>
          </a:ln>
        </p:spPr>
      </p:pic>
      <p:pic>
        <p:nvPicPr>
          <p:cNvPr id="15" name="图片 -2147481732" descr="逐形状误差"/>
          <p:cNvPicPr>
            <a:picLocks noChangeAspect="1"/>
          </p:cNvPicPr>
          <p:nvPr/>
        </p:nvPicPr>
        <p:blipFill>
          <a:blip r:embed="rId16"/>
          <a:stretch>
            <a:fillRect/>
          </a:stretch>
        </p:blipFill>
        <p:spPr>
          <a:xfrm>
            <a:off x="10279008" y="30622951"/>
            <a:ext cx="7832809" cy="4484699"/>
          </a:xfrm>
          <a:prstGeom prst="rect">
            <a:avLst/>
          </a:prstGeom>
          <a:noFill/>
          <a:ln w="9525">
            <a:noFill/>
          </a:ln>
        </p:spPr>
      </p:pic>
      <p:sp>
        <p:nvSpPr>
          <p:cNvPr id="3" name="文本框 2"/>
          <p:cNvSpPr txBox="1"/>
          <p:nvPr/>
        </p:nvSpPr>
        <p:spPr>
          <a:xfrm>
            <a:off x="415062" y="37078047"/>
            <a:ext cx="11526036" cy="1341265"/>
          </a:xfrm>
          <a:prstGeom prst="rect">
            <a:avLst/>
          </a:prstGeom>
          <a:noFill/>
        </p:spPr>
        <p:txBody>
          <a:bodyPr wrap="square" rtlCol="0">
            <a:spAutoFit/>
          </a:bodyPr>
          <a:lstStyle/>
          <a:p>
            <a:r>
              <a:rPr lang="zh-CN" altLang="en-US" sz="4058"/>
              <a:t>傅由甲（</a:t>
            </a:r>
            <a:r>
              <a:rPr lang="en-US" altLang="zh-CN" sz="4058"/>
              <a:t>youjia_fu@cqut.edu.cn</a:t>
            </a:r>
            <a:r>
              <a:rPr lang="zh-CN" altLang="en-US" sz="4058"/>
              <a:t>）</a:t>
            </a:r>
          </a:p>
          <a:p>
            <a:r>
              <a:rPr lang="zh-CN" altLang="en-US" sz="4058"/>
              <a:t>电话：</a:t>
            </a:r>
            <a:r>
              <a:rPr lang="en-US" altLang="zh-CN" sz="4058"/>
              <a:t>18983797728</a:t>
            </a:r>
            <a:endParaRPr lang="zh-CN" altLang="en-US" sz="4058"/>
          </a:p>
        </p:txBody>
      </p:sp>
      <p:sp>
        <p:nvSpPr>
          <p:cNvPr id="5" name="矩形 3081"/>
          <p:cNvSpPr/>
          <p:nvPr userDrawn="1"/>
        </p:nvSpPr>
        <p:spPr>
          <a:xfrm>
            <a:off x="17895542" y="37078047"/>
            <a:ext cx="10059053" cy="1338139"/>
          </a:xfrm>
          <a:prstGeom prst="rect">
            <a:avLst/>
          </a:prstGeom>
          <a:noFill/>
          <a:ln w="9525">
            <a:noFill/>
          </a:ln>
        </p:spPr>
        <p:txBody>
          <a:bodyPr anchor="t"/>
          <a:lstStyle/>
          <a:p>
            <a:pPr lvl="0" fontAlgn="base"/>
            <a:r>
              <a:rPr lang="zh-CN" altLang="en-US" sz="4638" noProof="1">
                <a:solidFill>
                  <a:srgbClr val="000066"/>
                </a:solidFill>
                <a:latin typeface="Times New Roman" pitchFamily="18" charset="0"/>
                <a:ea typeface="幼圆" pitchFamily="49" charset="-122"/>
                <a:cs typeface="+mn-ea"/>
              </a:rPr>
              <a:t>重庆理工大学计算机科学与工程学院 </a:t>
            </a:r>
            <a:endParaRPr lang="zh-CN" altLang="en-US" sz="4638" noProof="1">
              <a:solidFill>
                <a:srgbClr val="000066"/>
              </a:solidFill>
              <a:latin typeface="Times New Roman" pitchFamily="18" charset="0"/>
              <a:ea typeface="幼圆" pitchFamily="49" charset="-122"/>
            </a:endParaRPr>
          </a:p>
          <a:p>
            <a:pPr lvl="0" fontAlgn="base"/>
            <a:r>
              <a:rPr lang="en-US" altLang="zh-CN" sz="4638" noProof="1">
                <a:solidFill>
                  <a:srgbClr val="000066"/>
                </a:solidFill>
                <a:latin typeface="Times New Roman" pitchFamily="18" charset="0"/>
                <a:ea typeface="幼圆" pitchFamily="49" charset="-122"/>
                <a:cs typeface="+mn-ea"/>
              </a:rPr>
              <a:t>College of Computer &amp; Engineering</a:t>
            </a:r>
            <a:endParaRPr lang="en-US" altLang="zh-CN" sz="4638" noProof="1">
              <a:solidFill>
                <a:srgbClr val="000066"/>
              </a:solidFill>
              <a:latin typeface="Times New Roman" pitchFamily="18" charset="0"/>
              <a:ea typeface="幼圆" pitchFamily="49" charset="-122"/>
            </a:endParaRPr>
          </a:p>
        </p:txBody>
      </p:sp>
      <p:pic>
        <p:nvPicPr>
          <p:cNvPr id="8" name="图片 7" descr="合并"/>
          <p:cNvPicPr>
            <a:picLocks noChangeAspect="1"/>
          </p:cNvPicPr>
          <p:nvPr/>
        </p:nvPicPr>
        <p:blipFill>
          <a:blip r:embed="rId17"/>
          <a:stretch>
            <a:fillRect/>
          </a:stretch>
        </p:blipFill>
        <p:spPr>
          <a:xfrm>
            <a:off x="21355930" y="27355829"/>
            <a:ext cx="5315745" cy="7914717"/>
          </a:xfrm>
          <a:prstGeom prst="rect">
            <a:avLst/>
          </a:prstGeom>
        </p:spPr>
      </p:pic>
      <p:pic>
        <p:nvPicPr>
          <p:cNvPr id="18" name="图片 -2147481729" descr="逐点误差"/>
          <p:cNvPicPr>
            <a:picLocks noChangeAspect="1"/>
          </p:cNvPicPr>
          <p:nvPr/>
        </p:nvPicPr>
        <p:blipFill>
          <a:blip r:embed="rId18"/>
          <a:stretch>
            <a:fillRect/>
          </a:stretch>
        </p:blipFill>
        <p:spPr>
          <a:xfrm>
            <a:off x="14773831" y="31114860"/>
            <a:ext cx="7848454" cy="4461692"/>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06B4B1-7A01-480D-B95A-3D302E51E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3969" y="514350"/>
            <a:ext cx="28440063" cy="39512051"/>
          </a:xfrm>
          <a:prstGeom prst="rect">
            <a:avLst/>
          </a:prstGeom>
          <a:solidFill>
            <a:srgbClr val="5DC2D0"/>
          </a:solidFill>
          <a:ln>
            <a:no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519C5242-3932-4A2E-9541-14614DAF576B}"/>
              </a:ext>
            </a:extLst>
          </p:cNvPr>
          <p:cNvSpPr/>
          <p:nvPr/>
        </p:nvSpPr>
        <p:spPr>
          <a:xfrm>
            <a:off x="-1" y="35306000"/>
            <a:ext cx="28440063" cy="4183063"/>
          </a:xfrm>
          <a:prstGeom prst="rect">
            <a:avLst/>
          </a:prstGeom>
          <a:solidFill>
            <a:srgbClr val="5CC2D0"/>
          </a:solidFill>
          <a:ln>
            <a:solidFill>
              <a:srgbClr val="5DC2D0"/>
            </a:solidFill>
          </a:ln>
          <a:effectLst>
            <a:innerShdw blurRad="63500" dist="50800" dir="18900000">
              <a:prstClr val="black">
                <a:alpha val="50000"/>
              </a:prstClr>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组合 23">
            <a:extLst>
              <a:ext uri="{FF2B5EF4-FFF2-40B4-BE49-F238E27FC236}">
                <a16:creationId xmlns:a16="http://schemas.microsoft.com/office/drawing/2014/main" id="{47ACA6E9-7BC9-4772-9CDD-E46A4DF08CD5}"/>
              </a:ext>
            </a:extLst>
          </p:cNvPr>
          <p:cNvGrpSpPr/>
          <p:nvPr/>
        </p:nvGrpSpPr>
        <p:grpSpPr>
          <a:xfrm>
            <a:off x="1" y="0"/>
            <a:ext cx="28440062" cy="7670800"/>
            <a:chOff x="1" y="0"/>
            <a:chExt cx="28440062" cy="8959850"/>
          </a:xfrm>
        </p:grpSpPr>
        <p:sp>
          <p:nvSpPr>
            <p:cNvPr id="8" name="矩形 7">
              <a:extLst>
                <a:ext uri="{FF2B5EF4-FFF2-40B4-BE49-F238E27FC236}">
                  <a16:creationId xmlns:a16="http://schemas.microsoft.com/office/drawing/2014/main" id="{7758C1AA-41DF-4688-A6AC-D5BC7C991F79}"/>
                </a:ext>
              </a:extLst>
            </p:cNvPr>
            <p:cNvSpPr/>
            <p:nvPr/>
          </p:nvSpPr>
          <p:spPr>
            <a:xfrm>
              <a:off x="1" y="0"/>
              <a:ext cx="28440062" cy="6096000"/>
            </a:xfrm>
            <a:prstGeom prst="rect">
              <a:avLst/>
            </a:prstGeom>
            <a:solidFill>
              <a:srgbClr val="91A4AE"/>
            </a:solidFill>
            <a:ln>
              <a:solidFill>
                <a:srgbClr val="91A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a:extLst>
                <a:ext uri="{FF2B5EF4-FFF2-40B4-BE49-F238E27FC236}">
                  <a16:creationId xmlns:a16="http://schemas.microsoft.com/office/drawing/2014/main" id="{82F0F555-5E99-4703-931B-AF3D991F1BF7}"/>
                </a:ext>
              </a:extLst>
            </p:cNvPr>
            <p:cNvSpPr/>
            <p:nvPr/>
          </p:nvSpPr>
          <p:spPr>
            <a:xfrm rot="16200000">
              <a:off x="23514844" y="4034631"/>
              <a:ext cx="5727700" cy="4122738"/>
            </a:xfrm>
            <a:prstGeom prst="triangle">
              <a:avLst>
                <a:gd name="adj" fmla="val 49113"/>
              </a:avLst>
            </a:prstGeom>
            <a:solidFill>
              <a:srgbClr val="5DC2D0"/>
            </a:solidFill>
            <a:ln>
              <a:solidFill>
                <a:srgbClr val="91A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a:extLst>
              <a:ext uri="{FF2B5EF4-FFF2-40B4-BE49-F238E27FC236}">
                <a16:creationId xmlns:a16="http://schemas.microsoft.com/office/drawing/2014/main" id="{C5F4DF3F-5322-4B8B-A4E3-02ECC759DDC7}"/>
              </a:ext>
            </a:extLst>
          </p:cNvPr>
          <p:cNvSpPr txBox="1"/>
          <p:nvPr/>
        </p:nvSpPr>
        <p:spPr>
          <a:xfrm>
            <a:off x="5686754" y="8980661"/>
            <a:ext cx="21814433" cy="2800767"/>
          </a:xfrm>
          <a:prstGeom prst="rect">
            <a:avLst/>
          </a:prstGeom>
          <a:noFill/>
        </p:spPr>
        <p:txBody>
          <a:bodyPr wrap="square" rtlCol="0">
            <a:spAutoFit/>
          </a:bodyPr>
          <a:lstStyle/>
          <a:p>
            <a:r>
              <a:rPr lang="zh-CN" altLang="zh-CN" sz="8800" b="1" dirty="0">
                <a:latin typeface="微软雅黑" panose="020B0703020204020201" pitchFamily="34" charset="-122"/>
                <a:ea typeface="微软雅黑" panose="020B0703020204020201" pitchFamily="34" charset="-122"/>
              </a:rPr>
              <a:t>基于</a:t>
            </a:r>
            <a:r>
              <a:rPr lang="en-US" altLang="zh-CN" sz="8800" b="1" dirty="0">
                <a:latin typeface="微软雅黑" panose="020B0703020204020201" pitchFamily="34" charset="-122"/>
                <a:ea typeface="微软雅黑" panose="020B0703020204020201" pitchFamily="34" charset="-122"/>
              </a:rPr>
              <a:t>MATLAB </a:t>
            </a:r>
            <a:r>
              <a:rPr lang="zh-CN" altLang="zh-CN" sz="8800" b="1" dirty="0">
                <a:latin typeface="微软雅黑" panose="020B0703020204020201" pitchFamily="34" charset="-122"/>
                <a:ea typeface="微软雅黑" panose="020B0703020204020201" pitchFamily="34" charset="-122"/>
              </a:rPr>
              <a:t>的数字图像处理集成平台</a:t>
            </a:r>
          </a:p>
          <a:p>
            <a:endParaRPr lang="zh-CN" altLang="en-US" sz="8800" dirty="0">
              <a:latin typeface="微软雅黑" panose="020B0703020204020201" pitchFamily="34" charset="-122"/>
              <a:ea typeface="微软雅黑" panose="020B0703020204020201" pitchFamily="34" charset="-122"/>
            </a:endParaRPr>
          </a:p>
        </p:txBody>
      </p:sp>
      <p:sp>
        <p:nvSpPr>
          <p:cNvPr id="25" name="文本框 24">
            <a:extLst>
              <a:ext uri="{FF2B5EF4-FFF2-40B4-BE49-F238E27FC236}">
                <a16:creationId xmlns:a16="http://schemas.microsoft.com/office/drawing/2014/main" id="{D2F11AAE-672F-463F-A5A1-AA8AFD830A2C}"/>
              </a:ext>
            </a:extLst>
          </p:cNvPr>
          <p:cNvSpPr txBox="1"/>
          <p:nvPr/>
        </p:nvSpPr>
        <p:spPr>
          <a:xfrm>
            <a:off x="1259423" y="36074092"/>
            <a:ext cx="2749471" cy="861774"/>
          </a:xfrm>
          <a:prstGeom prst="rect">
            <a:avLst/>
          </a:prstGeom>
          <a:noFill/>
        </p:spPr>
        <p:txBody>
          <a:bodyPr wrap="none" rtlCol="0">
            <a:spAutoFit/>
          </a:bodyPr>
          <a:lstStyle/>
          <a:p>
            <a:r>
              <a:rPr lang="zh-CN" altLang="en-US" sz="5000" dirty="0"/>
              <a:t>小组编号</a:t>
            </a:r>
          </a:p>
        </p:txBody>
      </p:sp>
      <p:sp>
        <p:nvSpPr>
          <p:cNvPr id="26" name="文本框 25">
            <a:extLst>
              <a:ext uri="{FF2B5EF4-FFF2-40B4-BE49-F238E27FC236}">
                <a16:creationId xmlns:a16="http://schemas.microsoft.com/office/drawing/2014/main" id="{092BD640-58B1-41D3-9C3D-F0DAA87915B7}"/>
              </a:ext>
            </a:extLst>
          </p:cNvPr>
          <p:cNvSpPr txBox="1"/>
          <p:nvPr/>
        </p:nvSpPr>
        <p:spPr>
          <a:xfrm>
            <a:off x="1259423" y="37273071"/>
            <a:ext cx="3624710" cy="1169551"/>
          </a:xfrm>
          <a:prstGeom prst="rect">
            <a:avLst/>
          </a:prstGeom>
          <a:noFill/>
        </p:spPr>
        <p:txBody>
          <a:bodyPr wrap="none" rtlCol="0">
            <a:spAutoFit/>
          </a:bodyPr>
          <a:lstStyle/>
          <a:p>
            <a:r>
              <a:rPr lang="en-US" altLang="zh-CN" sz="7000" b="1" dirty="0"/>
              <a:t>18376-3</a:t>
            </a:r>
            <a:endParaRPr lang="zh-CN" altLang="en-US" sz="7000" b="1" dirty="0"/>
          </a:p>
        </p:txBody>
      </p:sp>
      <p:sp>
        <p:nvSpPr>
          <p:cNvPr id="27" name="文本框 26">
            <a:extLst>
              <a:ext uri="{FF2B5EF4-FFF2-40B4-BE49-F238E27FC236}">
                <a16:creationId xmlns:a16="http://schemas.microsoft.com/office/drawing/2014/main" id="{533FCCD9-E2F1-4B0D-8EF2-6BD0A0487DF2}"/>
              </a:ext>
            </a:extLst>
          </p:cNvPr>
          <p:cNvSpPr txBox="1"/>
          <p:nvPr/>
        </p:nvSpPr>
        <p:spPr>
          <a:xfrm>
            <a:off x="8244569" y="36074092"/>
            <a:ext cx="15084579" cy="861774"/>
          </a:xfrm>
          <a:prstGeom prst="rect">
            <a:avLst/>
          </a:prstGeom>
          <a:noFill/>
        </p:spPr>
        <p:txBody>
          <a:bodyPr wrap="none" rtlCol="0">
            <a:spAutoFit/>
          </a:bodyPr>
          <a:lstStyle/>
          <a:p>
            <a:r>
              <a:rPr lang="zh-CN" altLang="en-US" sz="5000" dirty="0"/>
              <a:t>作品名称</a:t>
            </a:r>
            <a:r>
              <a:rPr lang="en-US" altLang="zh-CN" sz="5000" dirty="0"/>
              <a:t>	《</a:t>
            </a:r>
            <a:r>
              <a:rPr lang="zh-CN" altLang="en-US" sz="5000" dirty="0"/>
              <a:t>基于</a:t>
            </a:r>
            <a:r>
              <a:rPr lang="en-US" altLang="zh-CN" sz="5000" dirty="0"/>
              <a:t>MATLAB</a:t>
            </a:r>
            <a:r>
              <a:rPr lang="zh-CN" altLang="en-US" sz="5000" dirty="0"/>
              <a:t>的数字图像处理集成平台</a:t>
            </a:r>
            <a:r>
              <a:rPr lang="en-US" altLang="zh-CN" sz="5000" dirty="0"/>
              <a:t>》</a:t>
            </a:r>
            <a:endParaRPr lang="zh-CN" altLang="en-US" sz="5000" dirty="0"/>
          </a:p>
        </p:txBody>
      </p:sp>
      <p:sp>
        <p:nvSpPr>
          <p:cNvPr id="29" name="文本框 28">
            <a:extLst>
              <a:ext uri="{FF2B5EF4-FFF2-40B4-BE49-F238E27FC236}">
                <a16:creationId xmlns:a16="http://schemas.microsoft.com/office/drawing/2014/main" id="{5C9720BF-503B-447D-9E8B-88E376DE3723}"/>
              </a:ext>
            </a:extLst>
          </p:cNvPr>
          <p:cNvSpPr txBox="1"/>
          <p:nvPr/>
        </p:nvSpPr>
        <p:spPr>
          <a:xfrm>
            <a:off x="8244569" y="37273071"/>
            <a:ext cx="9142246" cy="861774"/>
          </a:xfrm>
          <a:prstGeom prst="rect">
            <a:avLst/>
          </a:prstGeom>
          <a:noFill/>
        </p:spPr>
        <p:txBody>
          <a:bodyPr wrap="none" rtlCol="0">
            <a:spAutoFit/>
          </a:bodyPr>
          <a:lstStyle/>
          <a:p>
            <a:r>
              <a:rPr lang="zh-CN" altLang="en-US" sz="5000" dirty="0"/>
              <a:t>小组成员</a:t>
            </a:r>
            <a:r>
              <a:rPr lang="en-US" altLang="zh-CN" sz="5000" dirty="0"/>
              <a:t>	    </a:t>
            </a:r>
            <a:r>
              <a:rPr lang="zh-CN" altLang="en-US" sz="5000" dirty="0"/>
              <a:t>郭心语 杨浠 年哲超</a:t>
            </a:r>
          </a:p>
        </p:txBody>
      </p:sp>
      <p:pic>
        <p:nvPicPr>
          <p:cNvPr id="32" name="图片 31">
            <a:extLst>
              <a:ext uri="{FF2B5EF4-FFF2-40B4-BE49-F238E27FC236}">
                <a16:creationId xmlns:a16="http://schemas.microsoft.com/office/drawing/2014/main" id="{55DBB8FE-6C6E-4D54-BD0C-9D568B6ADEC9}"/>
              </a:ext>
            </a:extLst>
          </p:cNvPr>
          <p:cNvPicPr>
            <a:picLocks noChangeAspect="1"/>
          </p:cNvPicPr>
          <p:nvPr/>
        </p:nvPicPr>
        <p:blipFill>
          <a:blip r:embed="rId3"/>
          <a:stretch>
            <a:fillRect/>
          </a:stretch>
        </p:blipFill>
        <p:spPr>
          <a:xfrm>
            <a:off x="43561068" y="3495138"/>
            <a:ext cx="11948577" cy="8764434"/>
          </a:xfrm>
          <a:prstGeom prst="rect">
            <a:avLst/>
          </a:prstGeom>
        </p:spPr>
      </p:pic>
      <p:sp>
        <p:nvSpPr>
          <p:cNvPr id="2" name="矩形 1">
            <a:extLst>
              <a:ext uri="{FF2B5EF4-FFF2-40B4-BE49-F238E27FC236}">
                <a16:creationId xmlns:a16="http://schemas.microsoft.com/office/drawing/2014/main" id="{D44189AA-D49D-4295-B540-B140F490FAA0}"/>
              </a:ext>
            </a:extLst>
          </p:cNvPr>
          <p:cNvSpPr/>
          <p:nvPr/>
        </p:nvSpPr>
        <p:spPr>
          <a:xfrm flipH="1">
            <a:off x="11875769" y="15399663"/>
            <a:ext cx="45719" cy="18121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半闭框 16">
            <a:extLst>
              <a:ext uri="{FF2B5EF4-FFF2-40B4-BE49-F238E27FC236}">
                <a16:creationId xmlns:a16="http://schemas.microsoft.com/office/drawing/2014/main" id="{D07D4189-09C7-4621-BD0D-B2345A0C29AD}"/>
              </a:ext>
            </a:extLst>
          </p:cNvPr>
          <p:cNvSpPr/>
          <p:nvPr/>
        </p:nvSpPr>
        <p:spPr>
          <a:xfrm>
            <a:off x="59839371" y="15219676"/>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半闭框 17">
            <a:extLst>
              <a:ext uri="{FF2B5EF4-FFF2-40B4-BE49-F238E27FC236}">
                <a16:creationId xmlns:a16="http://schemas.microsoft.com/office/drawing/2014/main" id="{AD9E5477-0A2D-4CE3-9202-BE007B6B6E89}"/>
              </a:ext>
            </a:extLst>
          </p:cNvPr>
          <p:cNvSpPr/>
          <p:nvPr/>
        </p:nvSpPr>
        <p:spPr>
          <a:xfrm>
            <a:off x="49427054" y="17548360"/>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半闭框 18">
            <a:extLst>
              <a:ext uri="{FF2B5EF4-FFF2-40B4-BE49-F238E27FC236}">
                <a16:creationId xmlns:a16="http://schemas.microsoft.com/office/drawing/2014/main" id="{3674E7BF-C1D1-493A-BD5F-C1D6FC314ADE}"/>
              </a:ext>
            </a:extLst>
          </p:cNvPr>
          <p:cNvSpPr/>
          <p:nvPr/>
        </p:nvSpPr>
        <p:spPr>
          <a:xfrm>
            <a:off x="60170158" y="17448857"/>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9" name="组合 8">
            <a:extLst>
              <a:ext uri="{FF2B5EF4-FFF2-40B4-BE49-F238E27FC236}">
                <a16:creationId xmlns:a16="http://schemas.microsoft.com/office/drawing/2014/main" id="{5DF98B1B-BF73-47EB-BB2D-E8F654294FE7}"/>
              </a:ext>
            </a:extLst>
          </p:cNvPr>
          <p:cNvGrpSpPr/>
          <p:nvPr/>
        </p:nvGrpSpPr>
        <p:grpSpPr>
          <a:xfrm>
            <a:off x="683328" y="14145227"/>
            <a:ext cx="3901660" cy="1068329"/>
            <a:chOff x="1561681" y="12709791"/>
            <a:chExt cx="3901660" cy="1068329"/>
          </a:xfrm>
        </p:grpSpPr>
        <p:sp>
          <p:nvSpPr>
            <p:cNvPr id="4" name="半闭框 3">
              <a:extLst>
                <a:ext uri="{FF2B5EF4-FFF2-40B4-BE49-F238E27FC236}">
                  <a16:creationId xmlns:a16="http://schemas.microsoft.com/office/drawing/2014/main" id="{90273A91-D115-4C56-9947-D011A79BDAD3}"/>
                </a:ext>
              </a:extLst>
            </p:cNvPr>
            <p:cNvSpPr/>
            <p:nvPr/>
          </p:nvSpPr>
          <p:spPr>
            <a:xfrm>
              <a:off x="1561681" y="12709792"/>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半闭框 19">
              <a:extLst>
                <a:ext uri="{FF2B5EF4-FFF2-40B4-BE49-F238E27FC236}">
                  <a16:creationId xmlns:a16="http://schemas.microsoft.com/office/drawing/2014/main" id="{21F23396-97D6-4770-973C-A166506A362F}"/>
                </a:ext>
              </a:extLst>
            </p:cNvPr>
            <p:cNvSpPr/>
            <p:nvPr/>
          </p:nvSpPr>
          <p:spPr>
            <a:xfrm flipH="1">
              <a:off x="4801768" y="12709791"/>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5A9E650B-99D8-46F4-9F2B-DF8739413ABD}"/>
                </a:ext>
              </a:extLst>
            </p:cNvPr>
            <p:cNvSpPr txBox="1"/>
            <p:nvPr/>
          </p:nvSpPr>
          <p:spPr>
            <a:xfrm>
              <a:off x="2137776" y="12916346"/>
              <a:ext cx="2749471" cy="861774"/>
            </a:xfrm>
            <a:prstGeom prst="rect">
              <a:avLst/>
            </a:prstGeom>
            <a:noFill/>
          </p:spPr>
          <p:txBody>
            <a:bodyPr wrap="none" rtlCol="0">
              <a:spAutoFit/>
            </a:bodyPr>
            <a:lstStyle/>
            <a:p>
              <a:r>
                <a:rPr lang="zh-CN" altLang="en-US" sz="5000" dirty="0"/>
                <a:t>功能展示</a:t>
              </a:r>
            </a:p>
          </p:txBody>
        </p:sp>
      </p:grpSp>
      <p:pic>
        <p:nvPicPr>
          <p:cNvPr id="23" name="图片 22">
            <a:extLst>
              <a:ext uri="{FF2B5EF4-FFF2-40B4-BE49-F238E27FC236}">
                <a16:creationId xmlns:a16="http://schemas.microsoft.com/office/drawing/2014/main" id="{FEB06EAD-213C-4D20-9414-D37E7266F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7169" y="16263852"/>
            <a:ext cx="5199170" cy="4419295"/>
          </a:xfrm>
          <a:prstGeom prst="rect">
            <a:avLst/>
          </a:prstGeom>
        </p:spPr>
      </p:pic>
      <p:grpSp>
        <p:nvGrpSpPr>
          <p:cNvPr id="28" name="组合 27">
            <a:extLst>
              <a:ext uri="{FF2B5EF4-FFF2-40B4-BE49-F238E27FC236}">
                <a16:creationId xmlns:a16="http://schemas.microsoft.com/office/drawing/2014/main" id="{90E10484-4177-41A2-BC75-56EC627FF4D3}"/>
              </a:ext>
            </a:extLst>
          </p:cNvPr>
          <p:cNvGrpSpPr/>
          <p:nvPr/>
        </p:nvGrpSpPr>
        <p:grpSpPr>
          <a:xfrm>
            <a:off x="38298118" y="12865882"/>
            <a:ext cx="3901660" cy="1068329"/>
            <a:chOff x="1561681" y="12709791"/>
            <a:chExt cx="3901660" cy="1068329"/>
          </a:xfrm>
        </p:grpSpPr>
        <p:sp>
          <p:nvSpPr>
            <p:cNvPr id="30" name="半闭框 29">
              <a:extLst>
                <a:ext uri="{FF2B5EF4-FFF2-40B4-BE49-F238E27FC236}">
                  <a16:creationId xmlns:a16="http://schemas.microsoft.com/office/drawing/2014/main" id="{37B12C81-86E4-4AF9-AF4A-EB45550F8844}"/>
                </a:ext>
              </a:extLst>
            </p:cNvPr>
            <p:cNvSpPr/>
            <p:nvPr/>
          </p:nvSpPr>
          <p:spPr>
            <a:xfrm>
              <a:off x="1561681" y="12709792"/>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C5DF636B-4122-40E8-8C58-D8D9C0AA071C}"/>
                </a:ext>
              </a:extLst>
            </p:cNvPr>
            <p:cNvSpPr/>
            <p:nvPr/>
          </p:nvSpPr>
          <p:spPr>
            <a:xfrm flipH="1">
              <a:off x="4801768" y="12709791"/>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2E4D0080-7821-497E-B739-C3885F9B4C47}"/>
                </a:ext>
              </a:extLst>
            </p:cNvPr>
            <p:cNvSpPr txBox="1"/>
            <p:nvPr/>
          </p:nvSpPr>
          <p:spPr>
            <a:xfrm>
              <a:off x="2137776" y="12916346"/>
              <a:ext cx="2749471" cy="861774"/>
            </a:xfrm>
            <a:prstGeom prst="rect">
              <a:avLst/>
            </a:prstGeom>
            <a:noFill/>
          </p:spPr>
          <p:txBody>
            <a:bodyPr wrap="none" rtlCol="0">
              <a:spAutoFit/>
            </a:bodyPr>
            <a:lstStyle/>
            <a:p>
              <a:r>
                <a:rPr lang="zh-CN" altLang="en-US" sz="5000" dirty="0"/>
                <a:t>功能展示</a:t>
              </a:r>
            </a:p>
          </p:txBody>
        </p:sp>
      </p:grpSp>
      <p:grpSp>
        <p:nvGrpSpPr>
          <p:cNvPr id="34" name="组合 33">
            <a:extLst>
              <a:ext uri="{FF2B5EF4-FFF2-40B4-BE49-F238E27FC236}">
                <a16:creationId xmlns:a16="http://schemas.microsoft.com/office/drawing/2014/main" id="{2F922581-97F9-436B-8339-6097C6BB16BF}"/>
              </a:ext>
            </a:extLst>
          </p:cNvPr>
          <p:cNvGrpSpPr/>
          <p:nvPr/>
        </p:nvGrpSpPr>
        <p:grpSpPr>
          <a:xfrm>
            <a:off x="237364" y="8452146"/>
            <a:ext cx="3901660" cy="1068329"/>
            <a:chOff x="1561681" y="12709791"/>
            <a:chExt cx="3901660" cy="1068329"/>
          </a:xfrm>
        </p:grpSpPr>
        <p:sp>
          <p:nvSpPr>
            <p:cNvPr id="35" name="半闭框 34">
              <a:extLst>
                <a:ext uri="{FF2B5EF4-FFF2-40B4-BE49-F238E27FC236}">
                  <a16:creationId xmlns:a16="http://schemas.microsoft.com/office/drawing/2014/main" id="{57D567DF-387F-48DE-9368-B5A59818A654}"/>
                </a:ext>
              </a:extLst>
            </p:cNvPr>
            <p:cNvSpPr/>
            <p:nvPr/>
          </p:nvSpPr>
          <p:spPr>
            <a:xfrm>
              <a:off x="1561681" y="12709792"/>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半闭框 35">
              <a:extLst>
                <a:ext uri="{FF2B5EF4-FFF2-40B4-BE49-F238E27FC236}">
                  <a16:creationId xmlns:a16="http://schemas.microsoft.com/office/drawing/2014/main" id="{8AAB2898-52D5-4018-98B3-0CA93B896A38}"/>
                </a:ext>
              </a:extLst>
            </p:cNvPr>
            <p:cNvSpPr/>
            <p:nvPr/>
          </p:nvSpPr>
          <p:spPr>
            <a:xfrm flipH="1">
              <a:off x="4801768" y="12709791"/>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EDA069CF-1F9D-494D-83E6-E6E04442480C}"/>
                </a:ext>
              </a:extLst>
            </p:cNvPr>
            <p:cNvSpPr txBox="1"/>
            <p:nvPr/>
          </p:nvSpPr>
          <p:spPr>
            <a:xfrm>
              <a:off x="2137776" y="12916346"/>
              <a:ext cx="2749471" cy="861774"/>
            </a:xfrm>
            <a:prstGeom prst="rect">
              <a:avLst/>
            </a:prstGeom>
            <a:noFill/>
          </p:spPr>
          <p:txBody>
            <a:bodyPr wrap="none" rtlCol="0">
              <a:spAutoFit/>
            </a:bodyPr>
            <a:lstStyle/>
            <a:p>
              <a:r>
                <a:rPr lang="zh-CN" altLang="en-US" sz="5000" dirty="0"/>
                <a:t>功能展示</a:t>
              </a:r>
            </a:p>
          </p:txBody>
        </p:sp>
      </p:grpSp>
      <p:sp>
        <p:nvSpPr>
          <p:cNvPr id="16" name="半闭框 15">
            <a:extLst>
              <a:ext uri="{FF2B5EF4-FFF2-40B4-BE49-F238E27FC236}">
                <a16:creationId xmlns:a16="http://schemas.microsoft.com/office/drawing/2014/main" id="{9F44F2F3-9694-4C37-9771-7F86EA62AAD5}"/>
              </a:ext>
            </a:extLst>
          </p:cNvPr>
          <p:cNvSpPr/>
          <p:nvPr/>
        </p:nvSpPr>
        <p:spPr>
          <a:xfrm rot="10800000">
            <a:off x="42389080" y="21956173"/>
            <a:ext cx="815116" cy="254493"/>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半闭框 38">
            <a:extLst>
              <a:ext uri="{FF2B5EF4-FFF2-40B4-BE49-F238E27FC236}">
                <a16:creationId xmlns:a16="http://schemas.microsoft.com/office/drawing/2014/main" id="{155683D4-D10C-42B0-8D2F-6E9397A720B5}"/>
              </a:ext>
            </a:extLst>
          </p:cNvPr>
          <p:cNvSpPr/>
          <p:nvPr/>
        </p:nvSpPr>
        <p:spPr>
          <a:xfrm>
            <a:off x="40541399" y="21226143"/>
            <a:ext cx="815116" cy="254493"/>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半闭框 39">
            <a:extLst>
              <a:ext uri="{FF2B5EF4-FFF2-40B4-BE49-F238E27FC236}">
                <a16:creationId xmlns:a16="http://schemas.microsoft.com/office/drawing/2014/main" id="{6251FD0D-27D1-4597-870A-839193177484}"/>
              </a:ext>
            </a:extLst>
          </p:cNvPr>
          <p:cNvSpPr/>
          <p:nvPr/>
        </p:nvSpPr>
        <p:spPr>
          <a:xfrm flipH="1">
            <a:off x="42389081" y="21226143"/>
            <a:ext cx="815116" cy="254493"/>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42D17E0B-4193-4337-9FAD-A58F6DD92757}"/>
              </a:ext>
            </a:extLst>
          </p:cNvPr>
          <p:cNvSpPr txBox="1"/>
          <p:nvPr/>
        </p:nvSpPr>
        <p:spPr>
          <a:xfrm>
            <a:off x="41087967" y="21386755"/>
            <a:ext cx="1569660" cy="646331"/>
          </a:xfrm>
          <a:prstGeom prst="rect">
            <a:avLst/>
          </a:prstGeom>
          <a:noFill/>
        </p:spPr>
        <p:txBody>
          <a:bodyPr wrap="none" rtlCol="0">
            <a:spAutoFit/>
          </a:bodyPr>
          <a:lstStyle/>
          <a:p>
            <a:pPr algn="ctr"/>
            <a:r>
              <a:rPr lang="zh-CN" altLang="en-US" sz="3600" dirty="0"/>
              <a:t>未处理</a:t>
            </a:r>
          </a:p>
        </p:txBody>
      </p:sp>
      <p:sp>
        <p:nvSpPr>
          <p:cNvPr id="42" name="半闭框 41">
            <a:extLst>
              <a:ext uri="{FF2B5EF4-FFF2-40B4-BE49-F238E27FC236}">
                <a16:creationId xmlns:a16="http://schemas.microsoft.com/office/drawing/2014/main" id="{23C2E337-93AC-4F69-A409-4B56B2D209F9}"/>
              </a:ext>
            </a:extLst>
          </p:cNvPr>
          <p:cNvSpPr/>
          <p:nvPr/>
        </p:nvSpPr>
        <p:spPr>
          <a:xfrm rot="10800000" flipH="1">
            <a:off x="40541398" y="21955176"/>
            <a:ext cx="815116" cy="254493"/>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L 形 12">
            <a:extLst>
              <a:ext uri="{FF2B5EF4-FFF2-40B4-BE49-F238E27FC236}">
                <a16:creationId xmlns:a16="http://schemas.microsoft.com/office/drawing/2014/main" id="{51ACB71D-B049-4054-88A8-241A4DD3B2DF}"/>
              </a:ext>
            </a:extLst>
          </p:cNvPr>
          <p:cNvSpPr/>
          <p:nvPr/>
        </p:nvSpPr>
        <p:spPr>
          <a:xfrm>
            <a:off x="44396786" y="24809047"/>
            <a:ext cx="405673" cy="575640"/>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C6CB498-CBBC-4761-847F-3539B1811F15}"/>
              </a:ext>
            </a:extLst>
          </p:cNvPr>
          <p:cNvSpPr/>
          <p:nvPr/>
        </p:nvSpPr>
        <p:spPr>
          <a:xfrm flipH="1">
            <a:off x="41471763" y="25303654"/>
            <a:ext cx="99059" cy="4591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3567F259-FFEF-476E-A37D-1C384D6FB5FC}"/>
              </a:ext>
            </a:extLst>
          </p:cNvPr>
          <p:cNvSpPr/>
          <p:nvPr/>
        </p:nvSpPr>
        <p:spPr>
          <a:xfrm rot="5400000" flipH="1">
            <a:off x="41883535" y="25354023"/>
            <a:ext cx="96099" cy="7215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6D2EC06-8D40-4554-87C0-146BE2231048}"/>
              </a:ext>
            </a:extLst>
          </p:cNvPr>
          <p:cNvSpPr/>
          <p:nvPr/>
        </p:nvSpPr>
        <p:spPr>
          <a:xfrm flipV="1">
            <a:off x="40274393" y="28301255"/>
            <a:ext cx="99059" cy="4591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571B8B8D-06C7-44AC-A98A-2E0E0E26180B}"/>
              </a:ext>
            </a:extLst>
          </p:cNvPr>
          <p:cNvSpPr/>
          <p:nvPr/>
        </p:nvSpPr>
        <p:spPr>
          <a:xfrm rot="5400000" flipV="1">
            <a:off x="40686165" y="28351624"/>
            <a:ext cx="96099" cy="7215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070EE4E7-A0FF-42E6-A645-AA4BC4A76280}"/>
              </a:ext>
            </a:extLst>
          </p:cNvPr>
          <p:cNvGrpSpPr/>
          <p:nvPr/>
        </p:nvGrpSpPr>
        <p:grpSpPr>
          <a:xfrm flipV="1">
            <a:off x="-17971947" y="27350645"/>
            <a:ext cx="295631" cy="211062"/>
            <a:chOff x="-21161058" y="25030188"/>
            <a:chExt cx="295631" cy="211062"/>
          </a:xfrm>
        </p:grpSpPr>
        <p:sp>
          <p:nvSpPr>
            <p:cNvPr id="46" name="矩形 45">
              <a:extLst>
                <a:ext uri="{FF2B5EF4-FFF2-40B4-BE49-F238E27FC236}">
                  <a16:creationId xmlns:a16="http://schemas.microsoft.com/office/drawing/2014/main" id="{F1B5A5E3-0DC2-492F-B1D6-AEBA36DA93F1}"/>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1786A9C-F0AE-45CE-A6FF-7DF75BF3C015}"/>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C05B223A-DD20-4816-A310-CDCCBC4FECFC}"/>
              </a:ext>
            </a:extLst>
          </p:cNvPr>
          <p:cNvGrpSpPr/>
          <p:nvPr/>
        </p:nvGrpSpPr>
        <p:grpSpPr>
          <a:xfrm>
            <a:off x="47705817" y="29553962"/>
            <a:ext cx="990671" cy="554359"/>
            <a:chOff x="7154193" y="23075652"/>
            <a:chExt cx="820583" cy="459181"/>
          </a:xfrm>
        </p:grpSpPr>
        <p:sp>
          <p:nvSpPr>
            <p:cNvPr id="52" name="矩形 51">
              <a:extLst>
                <a:ext uri="{FF2B5EF4-FFF2-40B4-BE49-F238E27FC236}">
                  <a16:creationId xmlns:a16="http://schemas.microsoft.com/office/drawing/2014/main" id="{2FE1A3E2-657E-446B-BC68-02817877408C}"/>
                </a:ext>
              </a:extLst>
            </p:cNvPr>
            <p:cNvSpPr/>
            <p:nvPr/>
          </p:nvSpPr>
          <p:spPr>
            <a:xfrm flipH="1">
              <a:off x="7154193" y="23075652"/>
              <a:ext cx="99059" cy="4591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4DCCABC-D5F6-41FB-B29E-4155BDB7EE55}"/>
                </a:ext>
              </a:extLst>
            </p:cNvPr>
            <p:cNvSpPr/>
            <p:nvPr/>
          </p:nvSpPr>
          <p:spPr>
            <a:xfrm rot="5400000" flipH="1">
              <a:off x="7565965" y="23126021"/>
              <a:ext cx="96099" cy="7215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D0703EBE-B649-4A67-BAE6-CCFD2C641605}"/>
              </a:ext>
            </a:extLst>
          </p:cNvPr>
          <p:cNvGrpSpPr/>
          <p:nvPr/>
        </p:nvGrpSpPr>
        <p:grpSpPr>
          <a:xfrm flipH="1">
            <a:off x="47437295" y="27594070"/>
            <a:ext cx="990671" cy="554359"/>
            <a:chOff x="7154193" y="23075652"/>
            <a:chExt cx="820583" cy="459181"/>
          </a:xfrm>
        </p:grpSpPr>
        <p:sp>
          <p:nvSpPr>
            <p:cNvPr id="55" name="矩形 54">
              <a:extLst>
                <a:ext uri="{FF2B5EF4-FFF2-40B4-BE49-F238E27FC236}">
                  <a16:creationId xmlns:a16="http://schemas.microsoft.com/office/drawing/2014/main" id="{DAE48DFD-CD7A-4CA1-AD9D-366C9996BF0E}"/>
                </a:ext>
              </a:extLst>
            </p:cNvPr>
            <p:cNvSpPr/>
            <p:nvPr/>
          </p:nvSpPr>
          <p:spPr>
            <a:xfrm flipH="1">
              <a:off x="7154193" y="23075652"/>
              <a:ext cx="99059" cy="4591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60B333D-46EB-4FBF-91FC-DC1E3262D3AF}"/>
                </a:ext>
              </a:extLst>
            </p:cNvPr>
            <p:cNvSpPr/>
            <p:nvPr/>
          </p:nvSpPr>
          <p:spPr>
            <a:xfrm rot="5400000" flipH="1">
              <a:off x="7565965" y="23126021"/>
              <a:ext cx="96099" cy="7215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59DD5A21-640B-4479-85CC-E99B45231F2A}"/>
              </a:ext>
            </a:extLst>
          </p:cNvPr>
          <p:cNvGrpSpPr/>
          <p:nvPr/>
        </p:nvGrpSpPr>
        <p:grpSpPr>
          <a:xfrm flipH="1" flipV="1">
            <a:off x="-19083706" y="24266559"/>
            <a:ext cx="990671" cy="554359"/>
            <a:chOff x="7154193" y="23075652"/>
            <a:chExt cx="820583" cy="459181"/>
          </a:xfrm>
        </p:grpSpPr>
        <p:sp>
          <p:nvSpPr>
            <p:cNvPr id="58" name="矩形 57">
              <a:extLst>
                <a:ext uri="{FF2B5EF4-FFF2-40B4-BE49-F238E27FC236}">
                  <a16:creationId xmlns:a16="http://schemas.microsoft.com/office/drawing/2014/main" id="{05C92A3D-ABD2-410F-B5FA-06422CCE6F07}"/>
                </a:ext>
              </a:extLst>
            </p:cNvPr>
            <p:cNvSpPr/>
            <p:nvPr/>
          </p:nvSpPr>
          <p:spPr>
            <a:xfrm flipH="1">
              <a:off x="7154193" y="23075652"/>
              <a:ext cx="99059" cy="4591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98B57D70-7AE2-4EDE-AAD4-D1C7074BC839}"/>
                </a:ext>
              </a:extLst>
            </p:cNvPr>
            <p:cNvSpPr/>
            <p:nvPr/>
          </p:nvSpPr>
          <p:spPr>
            <a:xfrm rot="5400000" flipH="1">
              <a:off x="7565965" y="23126021"/>
              <a:ext cx="96099" cy="72152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D959BA0C-6D27-4C9F-BE8F-C99E6D4EC4EE}"/>
              </a:ext>
            </a:extLst>
          </p:cNvPr>
          <p:cNvGrpSpPr/>
          <p:nvPr/>
        </p:nvGrpSpPr>
        <p:grpSpPr>
          <a:xfrm flipH="1" flipV="1">
            <a:off x="-16409568" y="27373507"/>
            <a:ext cx="295631" cy="211062"/>
            <a:chOff x="-21161058" y="25030188"/>
            <a:chExt cx="295631" cy="211062"/>
          </a:xfrm>
        </p:grpSpPr>
        <p:sp>
          <p:nvSpPr>
            <p:cNvPr id="62" name="矩形 61">
              <a:extLst>
                <a:ext uri="{FF2B5EF4-FFF2-40B4-BE49-F238E27FC236}">
                  <a16:creationId xmlns:a16="http://schemas.microsoft.com/office/drawing/2014/main" id="{1F584C52-FEDF-4720-A2A5-963765435657}"/>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5F896621-F336-4E03-AA23-A91CD5FCBBD8}"/>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a:extLst>
              <a:ext uri="{FF2B5EF4-FFF2-40B4-BE49-F238E27FC236}">
                <a16:creationId xmlns:a16="http://schemas.microsoft.com/office/drawing/2014/main" id="{BB415E68-D29B-4A39-8961-4552D1782FB7}"/>
              </a:ext>
            </a:extLst>
          </p:cNvPr>
          <p:cNvGrpSpPr/>
          <p:nvPr/>
        </p:nvGrpSpPr>
        <p:grpSpPr>
          <a:xfrm>
            <a:off x="-17971947" y="26870587"/>
            <a:ext cx="295631" cy="211062"/>
            <a:chOff x="-21161058" y="25030188"/>
            <a:chExt cx="295631" cy="211062"/>
          </a:xfrm>
        </p:grpSpPr>
        <p:sp>
          <p:nvSpPr>
            <p:cNvPr id="65" name="矩形 64">
              <a:extLst>
                <a:ext uri="{FF2B5EF4-FFF2-40B4-BE49-F238E27FC236}">
                  <a16:creationId xmlns:a16="http://schemas.microsoft.com/office/drawing/2014/main" id="{443B1317-BBDD-4857-9759-536B1D565E89}"/>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0493A79F-3716-4B52-93C3-214576EC645B}"/>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A58A6EE8-338F-491F-8D7C-92C3837CA5B8}"/>
              </a:ext>
            </a:extLst>
          </p:cNvPr>
          <p:cNvGrpSpPr/>
          <p:nvPr/>
        </p:nvGrpSpPr>
        <p:grpSpPr>
          <a:xfrm flipH="1">
            <a:off x="-16409568" y="26873056"/>
            <a:ext cx="295631" cy="211062"/>
            <a:chOff x="-21161058" y="25030188"/>
            <a:chExt cx="295631" cy="211062"/>
          </a:xfrm>
        </p:grpSpPr>
        <p:sp>
          <p:nvSpPr>
            <p:cNvPr id="68" name="矩形 67">
              <a:extLst>
                <a:ext uri="{FF2B5EF4-FFF2-40B4-BE49-F238E27FC236}">
                  <a16:creationId xmlns:a16="http://schemas.microsoft.com/office/drawing/2014/main" id="{165D0594-DCAE-4FD6-8F7B-3CE494435D6E}"/>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4493D90D-ECFD-4D01-949B-3E2E12297138}"/>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a:extLst>
              <a:ext uri="{FF2B5EF4-FFF2-40B4-BE49-F238E27FC236}">
                <a16:creationId xmlns:a16="http://schemas.microsoft.com/office/drawing/2014/main" id="{5FE3703E-E038-459C-9108-47E23E5449D1}"/>
              </a:ext>
            </a:extLst>
          </p:cNvPr>
          <p:cNvSpPr txBox="1"/>
          <p:nvPr/>
        </p:nvSpPr>
        <p:spPr>
          <a:xfrm>
            <a:off x="-17879009" y="26907356"/>
            <a:ext cx="1723549" cy="553998"/>
          </a:xfrm>
          <a:prstGeom prst="rect">
            <a:avLst/>
          </a:prstGeom>
          <a:noFill/>
        </p:spPr>
        <p:txBody>
          <a:bodyPr wrap="none" rtlCol="0">
            <a:spAutoFit/>
          </a:bodyPr>
          <a:lstStyle/>
          <a:p>
            <a:r>
              <a:rPr lang="zh-CN" altLang="en-US" sz="3000" dirty="0"/>
              <a:t>测试文本</a:t>
            </a:r>
            <a:endParaRPr lang="en-US" altLang="zh-CN" sz="3000" dirty="0"/>
          </a:p>
        </p:txBody>
      </p:sp>
      <p:grpSp>
        <p:nvGrpSpPr>
          <p:cNvPr id="98" name="组合 97">
            <a:extLst>
              <a:ext uri="{FF2B5EF4-FFF2-40B4-BE49-F238E27FC236}">
                <a16:creationId xmlns:a16="http://schemas.microsoft.com/office/drawing/2014/main" id="{BE9501DC-ABEC-4492-8878-E3F645FD823C}"/>
              </a:ext>
            </a:extLst>
          </p:cNvPr>
          <p:cNvGrpSpPr/>
          <p:nvPr/>
        </p:nvGrpSpPr>
        <p:grpSpPr>
          <a:xfrm>
            <a:off x="4811259" y="21226143"/>
            <a:ext cx="1916440" cy="713982"/>
            <a:chOff x="3877817" y="26342822"/>
            <a:chExt cx="1916440" cy="713982"/>
          </a:xfrm>
        </p:grpSpPr>
        <p:grpSp>
          <p:nvGrpSpPr>
            <p:cNvPr id="85" name="组合 84">
              <a:extLst>
                <a:ext uri="{FF2B5EF4-FFF2-40B4-BE49-F238E27FC236}">
                  <a16:creationId xmlns:a16="http://schemas.microsoft.com/office/drawing/2014/main" id="{5A3E520B-6D42-49EB-BB3E-5DB63D80C34B}"/>
                </a:ext>
              </a:extLst>
            </p:cNvPr>
            <p:cNvGrpSpPr/>
            <p:nvPr/>
          </p:nvGrpSpPr>
          <p:grpSpPr>
            <a:xfrm flipV="1">
              <a:off x="3936247" y="26822880"/>
              <a:ext cx="295631" cy="211062"/>
              <a:chOff x="-21161058" y="25030188"/>
              <a:chExt cx="295631" cy="211062"/>
            </a:xfrm>
          </p:grpSpPr>
          <p:sp>
            <p:nvSpPr>
              <p:cNvPr id="86" name="矩形 85">
                <a:extLst>
                  <a:ext uri="{FF2B5EF4-FFF2-40B4-BE49-F238E27FC236}">
                    <a16:creationId xmlns:a16="http://schemas.microsoft.com/office/drawing/2014/main" id="{B12DE8DB-DB53-4581-892D-3143888ADEB3}"/>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C18A765C-4D47-483F-8F30-ACA97E6ECF57}"/>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id="{9F387EB7-CEA0-42A8-A0C3-A3AB5EF7FB39}"/>
                </a:ext>
              </a:extLst>
            </p:cNvPr>
            <p:cNvGrpSpPr/>
            <p:nvPr/>
          </p:nvGrpSpPr>
          <p:grpSpPr>
            <a:xfrm flipH="1" flipV="1">
              <a:off x="5498626" y="26845742"/>
              <a:ext cx="295631" cy="211062"/>
              <a:chOff x="-21161058" y="25030188"/>
              <a:chExt cx="295631" cy="211062"/>
            </a:xfrm>
          </p:grpSpPr>
          <p:sp>
            <p:nvSpPr>
              <p:cNvPr id="89" name="矩形 88">
                <a:extLst>
                  <a:ext uri="{FF2B5EF4-FFF2-40B4-BE49-F238E27FC236}">
                    <a16:creationId xmlns:a16="http://schemas.microsoft.com/office/drawing/2014/main" id="{E3AD36D7-73AD-4A96-97CD-52C6AC1C8782}"/>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99308D28-91C1-4EAA-B4FE-415ED82B6B62}"/>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a:extLst>
                <a:ext uri="{FF2B5EF4-FFF2-40B4-BE49-F238E27FC236}">
                  <a16:creationId xmlns:a16="http://schemas.microsoft.com/office/drawing/2014/main" id="{02E377B8-B600-4BFD-9CE5-6DA5C47713C2}"/>
                </a:ext>
              </a:extLst>
            </p:cNvPr>
            <p:cNvGrpSpPr/>
            <p:nvPr/>
          </p:nvGrpSpPr>
          <p:grpSpPr>
            <a:xfrm>
              <a:off x="3936247" y="26342822"/>
              <a:ext cx="295631" cy="211062"/>
              <a:chOff x="-21161058" y="25030188"/>
              <a:chExt cx="295631" cy="211062"/>
            </a:xfrm>
          </p:grpSpPr>
          <p:sp>
            <p:nvSpPr>
              <p:cNvPr id="92" name="矩形 91">
                <a:extLst>
                  <a:ext uri="{FF2B5EF4-FFF2-40B4-BE49-F238E27FC236}">
                    <a16:creationId xmlns:a16="http://schemas.microsoft.com/office/drawing/2014/main" id="{CE2B71EC-72CE-42DC-8FA3-016AFF9AC16C}"/>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B25BF50A-B46A-415B-8E98-E6BBF2F7608F}"/>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a:extLst>
                <a:ext uri="{FF2B5EF4-FFF2-40B4-BE49-F238E27FC236}">
                  <a16:creationId xmlns:a16="http://schemas.microsoft.com/office/drawing/2014/main" id="{A8F22E36-3E63-43C9-9AD3-082AEA99B5D7}"/>
                </a:ext>
              </a:extLst>
            </p:cNvPr>
            <p:cNvGrpSpPr/>
            <p:nvPr/>
          </p:nvGrpSpPr>
          <p:grpSpPr>
            <a:xfrm flipH="1">
              <a:off x="5498626" y="26345291"/>
              <a:ext cx="295631" cy="211062"/>
              <a:chOff x="-21161058" y="25030188"/>
              <a:chExt cx="295631" cy="211062"/>
            </a:xfrm>
          </p:grpSpPr>
          <p:sp>
            <p:nvSpPr>
              <p:cNvPr id="95" name="矩形 94">
                <a:extLst>
                  <a:ext uri="{FF2B5EF4-FFF2-40B4-BE49-F238E27FC236}">
                    <a16:creationId xmlns:a16="http://schemas.microsoft.com/office/drawing/2014/main" id="{2371D296-B2F2-40EE-87FC-D92E15083D74}"/>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E7FDAF0A-AAFC-4057-9725-6BD2C24AA315}"/>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文本框 96">
              <a:extLst>
                <a:ext uri="{FF2B5EF4-FFF2-40B4-BE49-F238E27FC236}">
                  <a16:creationId xmlns:a16="http://schemas.microsoft.com/office/drawing/2014/main" id="{B6641E8D-424C-4928-9107-D018FE20406E}"/>
                </a:ext>
              </a:extLst>
            </p:cNvPr>
            <p:cNvSpPr txBox="1"/>
            <p:nvPr/>
          </p:nvSpPr>
          <p:spPr>
            <a:xfrm>
              <a:off x="3877817" y="26411383"/>
              <a:ext cx="1656223" cy="553998"/>
            </a:xfrm>
            <a:prstGeom prst="rect">
              <a:avLst/>
            </a:prstGeom>
            <a:noFill/>
          </p:spPr>
          <p:txBody>
            <a:bodyPr wrap="none" rtlCol="0">
              <a:spAutoFit/>
            </a:bodyPr>
            <a:lstStyle/>
            <a:p>
              <a:pPr algn="ctr"/>
              <a:r>
                <a:rPr lang="zh-CN" altLang="en-US" sz="3000" dirty="0"/>
                <a:t>   未处理</a:t>
              </a:r>
              <a:endParaRPr lang="en-US" altLang="zh-CN" sz="3000" dirty="0"/>
            </a:p>
          </p:txBody>
        </p:sp>
      </p:grpSp>
      <p:pic>
        <p:nvPicPr>
          <p:cNvPr id="127" name="图片 126">
            <a:extLst>
              <a:ext uri="{FF2B5EF4-FFF2-40B4-BE49-F238E27FC236}">
                <a16:creationId xmlns:a16="http://schemas.microsoft.com/office/drawing/2014/main" id="{A45A7B99-6EA3-402D-B432-93078CB6B2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630" y="22593795"/>
            <a:ext cx="3894743" cy="3310532"/>
          </a:xfrm>
          <a:prstGeom prst="rect">
            <a:avLst/>
          </a:prstGeom>
        </p:spPr>
      </p:pic>
      <p:grpSp>
        <p:nvGrpSpPr>
          <p:cNvPr id="128" name="组合 127">
            <a:extLst>
              <a:ext uri="{FF2B5EF4-FFF2-40B4-BE49-F238E27FC236}">
                <a16:creationId xmlns:a16="http://schemas.microsoft.com/office/drawing/2014/main" id="{9258097D-336B-416C-A0E1-2797CD6136E9}"/>
              </a:ext>
            </a:extLst>
          </p:cNvPr>
          <p:cNvGrpSpPr/>
          <p:nvPr/>
        </p:nvGrpSpPr>
        <p:grpSpPr>
          <a:xfrm>
            <a:off x="2311509" y="26528312"/>
            <a:ext cx="2079243" cy="927134"/>
            <a:chOff x="3936247" y="26342822"/>
            <a:chExt cx="1858010" cy="713982"/>
          </a:xfrm>
        </p:grpSpPr>
        <p:grpSp>
          <p:nvGrpSpPr>
            <p:cNvPr id="129" name="组合 128">
              <a:extLst>
                <a:ext uri="{FF2B5EF4-FFF2-40B4-BE49-F238E27FC236}">
                  <a16:creationId xmlns:a16="http://schemas.microsoft.com/office/drawing/2014/main" id="{9BADBB19-1816-4D6A-822E-00582F1363B3}"/>
                </a:ext>
              </a:extLst>
            </p:cNvPr>
            <p:cNvGrpSpPr/>
            <p:nvPr/>
          </p:nvGrpSpPr>
          <p:grpSpPr>
            <a:xfrm flipV="1">
              <a:off x="3936247" y="26822880"/>
              <a:ext cx="295631" cy="211062"/>
              <a:chOff x="-21161058" y="25030188"/>
              <a:chExt cx="295631" cy="211062"/>
            </a:xfrm>
          </p:grpSpPr>
          <p:sp>
            <p:nvSpPr>
              <p:cNvPr id="140" name="矩形 139">
                <a:extLst>
                  <a:ext uri="{FF2B5EF4-FFF2-40B4-BE49-F238E27FC236}">
                    <a16:creationId xmlns:a16="http://schemas.microsoft.com/office/drawing/2014/main" id="{9330635E-8541-4899-9EB2-8264EB0702AC}"/>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D6838349-A8ED-4949-9BE9-25514BB35AF5}"/>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129">
              <a:extLst>
                <a:ext uri="{FF2B5EF4-FFF2-40B4-BE49-F238E27FC236}">
                  <a16:creationId xmlns:a16="http://schemas.microsoft.com/office/drawing/2014/main" id="{05B68816-AF7C-46BD-8CA3-8FAB65AB53DE}"/>
                </a:ext>
              </a:extLst>
            </p:cNvPr>
            <p:cNvGrpSpPr/>
            <p:nvPr/>
          </p:nvGrpSpPr>
          <p:grpSpPr>
            <a:xfrm flipH="1" flipV="1">
              <a:off x="5498626" y="26845742"/>
              <a:ext cx="295631" cy="211062"/>
              <a:chOff x="-21161058" y="25030188"/>
              <a:chExt cx="295631" cy="211062"/>
            </a:xfrm>
          </p:grpSpPr>
          <p:sp>
            <p:nvSpPr>
              <p:cNvPr id="138" name="矩形 137">
                <a:extLst>
                  <a:ext uri="{FF2B5EF4-FFF2-40B4-BE49-F238E27FC236}">
                    <a16:creationId xmlns:a16="http://schemas.microsoft.com/office/drawing/2014/main" id="{DB2EE56C-2CA7-4E9F-B8C6-931D409417E5}"/>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AC41918F-7A06-4EAA-A34E-8C6CE7292725}"/>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a:extLst>
                <a:ext uri="{FF2B5EF4-FFF2-40B4-BE49-F238E27FC236}">
                  <a16:creationId xmlns:a16="http://schemas.microsoft.com/office/drawing/2014/main" id="{9140E09A-BC20-40CE-A401-5BC5A26BFCBD}"/>
                </a:ext>
              </a:extLst>
            </p:cNvPr>
            <p:cNvGrpSpPr/>
            <p:nvPr/>
          </p:nvGrpSpPr>
          <p:grpSpPr>
            <a:xfrm>
              <a:off x="3936247" y="26342822"/>
              <a:ext cx="295631" cy="211062"/>
              <a:chOff x="-21161058" y="25030188"/>
              <a:chExt cx="295631" cy="211062"/>
            </a:xfrm>
          </p:grpSpPr>
          <p:sp>
            <p:nvSpPr>
              <p:cNvPr id="136" name="矩形 135">
                <a:extLst>
                  <a:ext uri="{FF2B5EF4-FFF2-40B4-BE49-F238E27FC236}">
                    <a16:creationId xmlns:a16="http://schemas.microsoft.com/office/drawing/2014/main" id="{CFC46219-A6B3-417D-8D1F-169E8DB35EFD}"/>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8D3ABCBC-2164-4D3C-927F-5360CCF1BB4F}"/>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a:extLst>
                <a:ext uri="{FF2B5EF4-FFF2-40B4-BE49-F238E27FC236}">
                  <a16:creationId xmlns:a16="http://schemas.microsoft.com/office/drawing/2014/main" id="{4896B489-6EE6-4E93-AA51-30939F264B06}"/>
                </a:ext>
              </a:extLst>
            </p:cNvPr>
            <p:cNvGrpSpPr/>
            <p:nvPr/>
          </p:nvGrpSpPr>
          <p:grpSpPr>
            <a:xfrm flipH="1">
              <a:off x="5498626" y="26345291"/>
              <a:ext cx="295631" cy="211062"/>
              <a:chOff x="-21161058" y="25030188"/>
              <a:chExt cx="295631" cy="211062"/>
            </a:xfrm>
          </p:grpSpPr>
          <p:sp>
            <p:nvSpPr>
              <p:cNvPr id="134" name="矩形 133">
                <a:extLst>
                  <a:ext uri="{FF2B5EF4-FFF2-40B4-BE49-F238E27FC236}">
                    <a16:creationId xmlns:a16="http://schemas.microsoft.com/office/drawing/2014/main" id="{71F3F758-6FD8-4BFA-B2FC-C7E3144322B4}"/>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E4757C30-0F44-41C2-947E-826B82C77FAC}"/>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文本框 132">
              <a:extLst>
                <a:ext uri="{FF2B5EF4-FFF2-40B4-BE49-F238E27FC236}">
                  <a16:creationId xmlns:a16="http://schemas.microsoft.com/office/drawing/2014/main" id="{A346D22A-248E-425D-9A95-A4AA20DCC597}"/>
                </a:ext>
              </a:extLst>
            </p:cNvPr>
            <p:cNvSpPr txBox="1"/>
            <p:nvPr/>
          </p:nvSpPr>
          <p:spPr>
            <a:xfrm>
              <a:off x="4055366" y="26446977"/>
              <a:ext cx="1597460" cy="367377"/>
            </a:xfrm>
            <a:prstGeom prst="rect">
              <a:avLst/>
            </a:prstGeom>
            <a:noFill/>
          </p:spPr>
          <p:txBody>
            <a:bodyPr wrap="none" rtlCol="0">
              <a:spAutoFit/>
            </a:bodyPr>
            <a:lstStyle/>
            <a:p>
              <a:r>
                <a:rPr lang="zh-CN" altLang="en-US" sz="2500" dirty="0"/>
                <a:t>直方图均衡</a:t>
              </a:r>
              <a:endParaRPr lang="en-US" altLang="zh-CN" sz="2500" dirty="0"/>
            </a:p>
          </p:txBody>
        </p:sp>
      </p:grpSp>
      <p:pic>
        <p:nvPicPr>
          <p:cNvPr id="142" name="图片 141">
            <a:extLst>
              <a:ext uri="{FF2B5EF4-FFF2-40B4-BE49-F238E27FC236}">
                <a16:creationId xmlns:a16="http://schemas.microsoft.com/office/drawing/2014/main" id="{D82276E0-26B0-4BF7-A099-94612AD196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630" y="27916045"/>
            <a:ext cx="3894743" cy="3310532"/>
          </a:xfrm>
          <a:prstGeom prst="rect">
            <a:avLst/>
          </a:prstGeom>
        </p:spPr>
      </p:pic>
      <p:grpSp>
        <p:nvGrpSpPr>
          <p:cNvPr id="143" name="组合 142">
            <a:extLst>
              <a:ext uri="{FF2B5EF4-FFF2-40B4-BE49-F238E27FC236}">
                <a16:creationId xmlns:a16="http://schemas.microsoft.com/office/drawing/2014/main" id="{F64AE45B-1884-497A-AF6D-B1B956A1551C}"/>
              </a:ext>
            </a:extLst>
          </p:cNvPr>
          <p:cNvGrpSpPr/>
          <p:nvPr/>
        </p:nvGrpSpPr>
        <p:grpSpPr>
          <a:xfrm>
            <a:off x="2344545" y="32370943"/>
            <a:ext cx="1858010" cy="713982"/>
            <a:chOff x="3936247" y="26342822"/>
            <a:chExt cx="1858010" cy="713982"/>
          </a:xfrm>
        </p:grpSpPr>
        <p:grpSp>
          <p:nvGrpSpPr>
            <p:cNvPr id="144" name="组合 143">
              <a:extLst>
                <a:ext uri="{FF2B5EF4-FFF2-40B4-BE49-F238E27FC236}">
                  <a16:creationId xmlns:a16="http://schemas.microsoft.com/office/drawing/2014/main" id="{4127E592-C51B-46EE-9714-74DF18E27875}"/>
                </a:ext>
              </a:extLst>
            </p:cNvPr>
            <p:cNvGrpSpPr/>
            <p:nvPr/>
          </p:nvGrpSpPr>
          <p:grpSpPr>
            <a:xfrm flipV="1">
              <a:off x="3936247" y="26822880"/>
              <a:ext cx="295631" cy="211062"/>
              <a:chOff x="-21161058" y="25030188"/>
              <a:chExt cx="295631" cy="211062"/>
            </a:xfrm>
          </p:grpSpPr>
          <p:sp>
            <p:nvSpPr>
              <p:cNvPr id="155" name="矩形 154">
                <a:extLst>
                  <a:ext uri="{FF2B5EF4-FFF2-40B4-BE49-F238E27FC236}">
                    <a16:creationId xmlns:a16="http://schemas.microsoft.com/office/drawing/2014/main" id="{CAD3DDE2-DBDC-42CF-A1CE-A3E8C74EBA92}"/>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9FC891D0-35E9-4A1E-9E60-7861E6C87C88}"/>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 name="组合 144">
              <a:extLst>
                <a:ext uri="{FF2B5EF4-FFF2-40B4-BE49-F238E27FC236}">
                  <a16:creationId xmlns:a16="http://schemas.microsoft.com/office/drawing/2014/main" id="{C764F858-F0AE-4604-B65B-23F27FCAFA09}"/>
                </a:ext>
              </a:extLst>
            </p:cNvPr>
            <p:cNvGrpSpPr/>
            <p:nvPr/>
          </p:nvGrpSpPr>
          <p:grpSpPr>
            <a:xfrm flipH="1" flipV="1">
              <a:off x="5498626" y="26845742"/>
              <a:ext cx="295631" cy="211062"/>
              <a:chOff x="-21161058" y="25030188"/>
              <a:chExt cx="295631" cy="211062"/>
            </a:xfrm>
          </p:grpSpPr>
          <p:sp>
            <p:nvSpPr>
              <p:cNvPr id="153" name="矩形 152">
                <a:extLst>
                  <a:ext uri="{FF2B5EF4-FFF2-40B4-BE49-F238E27FC236}">
                    <a16:creationId xmlns:a16="http://schemas.microsoft.com/office/drawing/2014/main" id="{83D12A09-9432-4F6E-B66F-698BC0518F06}"/>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F4FF360C-F84D-48E2-9B1B-36CDF1AD5CB6}"/>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62188FD0-57E1-48E6-BFAC-C71BAD13BEB7}"/>
                </a:ext>
              </a:extLst>
            </p:cNvPr>
            <p:cNvGrpSpPr/>
            <p:nvPr/>
          </p:nvGrpSpPr>
          <p:grpSpPr>
            <a:xfrm>
              <a:off x="3936247" y="26342822"/>
              <a:ext cx="295631" cy="211062"/>
              <a:chOff x="-21161058" y="25030188"/>
              <a:chExt cx="295631" cy="211062"/>
            </a:xfrm>
          </p:grpSpPr>
          <p:sp>
            <p:nvSpPr>
              <p:cNvPr id="151" name="矩形 150">
                <a:extLst>
                  <a:ext uri="{FF2B5EF4-FFF2-40B4-BE49-F238E27FC236}">
                    <a16:creationId xmlns:a16="http://schemas.microsoft.com/office/drawing/2014/main" id="{8FD01E10-D8A6-458A-8D2B-91490BFA02F9}"/>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4C3BF48-BF19-4E10-BF06-A408CAF0A018}"/>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a:extLst>
                <a:ext uri="{FF2B5EF4-FFF2-40B4-BE49-F238E27FC236}">
                  <a16:creationId xmlns:a16="http://schemas.microsoft.com/office/drawing/2014/main" id="{5C50F9D7-E777-44CB-B25C-77FE2D59BEE3}"/>
                </a:ext>
              </a:extLst>
            </p:cNvPr>
            <p:cNvGrpSpPr/>
            <p:nvPr/>
          </p:nvGrpSpPr>
          <p:grpSpPr>
            <a:xfrm flipH="1">
              <a:off x="5498626" y="26345291"/>
              <a:ext cx="295631" cy="211062"/>
              <a:chOff x="-21161058" y="25030188"/>
              <a:chExt cx="295631" cy="211062"/>
            </a:xfrm>
          </p:grpSpPr>
          <p:sp>
            <p:nvSpPr>
              <p:cNvPr id="149" name="矩形 148">
                <a:extLst>
                  <a:ext uri="{FF2B5EF4-FFF2-40B4-BE49-F238E27FC236}">
                    <a16:creationId xmlns:a16="http://schemas.microsoft.com/office/drawing/2014/main" id="{7A9C0370-490B-4C4E-A214-BF32092B9780}"/>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C0D52F11-B2E3-4D2E-89C0-DC92414BCC35}"/>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文本框 147">
              <a:extLst>
                <a:ext uri="{FF2B5EF4-FFF2-40B4-BE49-F238E27FC236}">
                  <a16:creationId xmlns:a16="http://schemas.microsoft.com/office/drawing/2014/main" id="{3123359A-895E-41CF-92FB-0820AF3FC6A8}"/>
                </a:ext>
              </a:extLst>
            </p:cNvPr>
            <p:cNvSpPr txBox="1"/>
            <p:nvPr/>
          </p:nvSpPr>
          <p:spPr>
            <a:xfrm>
              <a:off x="3991395" y="26456326"/>
              <a:ext cx="1800493" cy="415498"/>
            </a:xfrm>
            <a:prstGeom prst="rect">
              <a:avLst/>
            </a:prstGeom>
            <a:noFill/>
          </p:spPr>
          <p:txBody>
            <a:bodyPr wrap="none" rtlCol="0">
              <a:spAutoFit/>
            </a:bodyPr>
            <a:lstStyle/>
            <a:p>
              <a:r>
                <a:rPr lang="zh-CN" altLang="en-US" sz="2100" dirty="0"/>
                <a:t>类间最大灰度</a:t>
              </a:r>
              <a:endParaRPr lang="en-US" altLang="zh-CN" sz="2100" dirty="0"/>
            </a:p>
          </p:txBody>
        </p:sp>
      </p:grpSp>
      <p:pic>
        <p:nvPicPr>
          <p:cNvPr id="157" name="图片 156">
            <a:extLst>
              <a:ext uri="{FF2B5EF4-FFF2-40B4-BE49-F238E27FC236}">
                <a16:creationId xmlns:a16="http://schemas.microsoft.com/office/drawing/2014/main" id="{AF503955-6CBD-43DB-BEE4-4FC8AAC91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606" y="22593795"/>
            <a:ext cx="3894743" cy="3310532"/>
          </a:xfrm>
          <a:prstGeom prst="rect">
            <a:avLst/>
          </a:prstGeom>
        </p:spPr>
      </p:pic>
      <p:pic>
        <p:nvPicPr>
          <p:cNvPr id="158" name="内容占位符 5">
            <a:extLst>
              <a:ext uri="{FF2B5EF4-FFF2-40B4-BE49-F238E27FC236}">
                <a16:creationId xmlns:a16="http://schemas.microsoft.com/office/drawing/2014/main" id="{5EA1D59F-DB68-4536-9367-F4634ACDE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9606" y="27915008"/>
            <a:ext cx="3895964" cy="3311569"/>
          </a:xfrm>
          <a:prstGeom prst="rect">
            <a:avLst/>
          </a:prstGeom>
        </p:spPr>
      </p:pic>
      <p:grpSp>
        <p:nvGrpSpPr>
          <p:cNvPr id="159" name="组合 158">
            <a:extLst>
              <a:ext uri="{FF2B5EF4-FFF2-40B4-BE49-F238E27FC236}">
                <a16:creationId xmlns:a16="http://schemas.microsoft.com/office/drawing/2014/main" id="{88DF72D9-0FF7-46AE-B52C-5504E9172157}"/>
              </a:ext>
            </a:extLst>
          </p:cNvPr>
          <p:cNvGrpSpPr/>
          <p:nvPr/>
        </p:nvGrpSpPr>
        <p:grpSpPr>
          <a:xfrm>
            <a:off x="7323238" y="26528312"/>
            <a:ext cx="1858010" cy="713982"/>
            <a:chOff x="3936247" y="26342822"/>
            <a:chExt cx="1858010" cy="713982"/>
          </a:xfrm>
        </p:grpSpPr>
        <p:grpSp>
          <p:nvGrpSpPr>
            <p:cNvPr id="160" name="组合 159">
              <a:extLst>
                <a:ext uri="{FF2B5EF4-FFF2-40B4-BE49-F238E27FC236}">
                  <a16:creationId xmlns:a16="http://schemas.microsoft.com/office/drawing/2014/main" id="{99BAF33B-E699-4753-959B-5A66902626B8}"/>
                </a:ext>
              </a:extLst>
            </p:cNvPr>
            <p:cNvGrpSpPr/>
            <p:nvPr/>
          </p:nvGrpSpPr>
          <p:grpSpPr>
            <a:xfrm flipV="1">
              <a:off x="3936247" y="26822880"/>
              <a:ext cx="295631" cy="211062"/>
              <a:chOff x="-21161058" y="25030188"/>
              <a:chExt cx="295631" cy="211062"/>
            </a:xfrm>
          </p:grpSpPr>
          <p:sp>
            <p:nvSpPr>
              <p:cNvPr id="171" name="矩形 170">
                <a:extLst>
                  <a:ext uri="{FF2B5EF4-FFF2-40B4-BE49-F238E27FC236}">
                    <a16:creationId xmlns:a16="http://schemas.microsoft.com/office/drawing/2014/main" id="{47FD394A-9643-4D1E-A334-1FEC12C6E7EE}"/>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5822C794-BDDE-46D4-BC48-140BB1836082}"/>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1" name="组合 160">
              <a:extLst>
                <a:ext uri="{FF2B5EF4-FFF2-40B4-BE49-F238E27FC236}">
                  <a16:creationId xmlns:a16="http://schemas.microsoft.com/office/drawing/2014/main" id="{BF8C6762-EB8B-47A1-8633-61903A41BECE}"/>
                </a:ext>
              </a:extLst>
            </p:cNvPr>
            <p:cNvGrpSpPr/>
            <p:nvPr/>
          </p:nvGrpSpPr>
          <p:grpSpPr>
            <a:xfrm flipH="1" flipV="1">
              <a:off x="5498626" y="26845742"/>
              <a:ext cx="295631" cy="211062"/>
              <a:chOff x="-21161058" y="25030188"/>
              <a:chExt cx="295631" cy="211062"/>
            </a:xfrm>
          </p:grpSpPr>
          <p:sp>
            <p:nvSpPr>
              <p:cNvPr id="169" name="矩形 168">
                <a:extLst>
                  <a:ext uri="{FF2B5EF4-FFF2-40B4-BE49-F238E27FC236}">
                    <a16:creationId xmlns:a16="http://schemas.microsoft.com/office/drawing/2014/main" id="{9B941B9A-56E3-4DB2-99A6-89199EB5420B}"/>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8F886140-90C7-4ED8-A3B0-6E237FFF3643}"/>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组合 161">
              <a:extLst>
                <a:ext uri="{FF2B5EF4-FFF2-40B4-BE49-F238E27FC236}">
                  <a16:creationId xmlns:a16="http://schemas.microsoft.com/office/drawing/2014/main" id="{6B427683-5D17-4C4F-80B7-E953AB868304}"/>
                </a:ext>
              </a:extLst>
            </p:cNvPr>
            <p:cNvGrpSpPr/>
            <p:nvPr/>
          </p:nvGrpSpPr>
          <p:grpSpPr>
            <a:xfrm>
              <a:off x="3936247" y="26342822"/>
              <a:ext cx="295631" cy="211062"/>
              <a:chOff x="-21161058" y="25030188"/>
              <a:chExt cx="295631" cy="211062"/>
            </a:xfrm>
          </p:grpSpPr>
          <p:sp>
            <p:nvSpPr>
              <p:cNvPr id="167" name="矩形 166">
                <a:extLst>
                  <a:ext uri="{FF2B5EF4-FFF2-40B4-BE49-F238E27FC236}">
                    <a16:creationId xmlns:a16="http://schemas.microsoft.com/office/drawing/2014/main" id="{54B47E23-A9B0-4B93-B317-BC3D8E625D89}"/>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48E59006-FA8A-484E-A57A-D395C00DFE6D}"/>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3" name="组合 162">
              <a:extLst>
                <a:ext uri="{FF2B5EF4-FFF2-40B4-BE49-F238E27FC236}">
                  <a16:creationId xmlns:a16="http://schemas.microsoft.com/office/drawing/2014/main" id="{88A8C8A4-BB9F-49B5-AC4A-D292996E028D}"/>
                </a:ext>
              </a:extLst>
            </p:cNvPr>
            <p:cNvGrpSpPr/>
            <p:nvPr/>
          </p:nvGrpSpPr>
          <p:grpSpPr>
            <a:xfrm flipH="1">
              <a:off x="5498626" y="26345291"/>
              <a:ext cx="295631" cy="211062"/>
              <a:chOff x="-21161058" y="25030188"/>
              <a:chExt cx="295631" cy="211062"/>
            </a:xfrm>
          </p:grpSpPr>
          <p:sp>
            <p:nvSpPr>
              <p:cNvPr id="165" name="矩形 164">
                <a:extLst>
                  <a:ext uri="{FF2B5EF4-FFF2-40B4-BE49-F238E27FC236}">
                    <a16:creationId xmlns:a16="http://schemas.microsoft.com/office/drawing/2014/main" id="{119F0CEC-99EF-4D69-A275-7E1533C6ADDD}"/>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4B1F297E-FEFA-4EE0-8CAE-9D23C7548C2B}"/>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4" name="文本框 163">
              <a:extLst>
                <a:ext uri="{FF2B5EF4-FFF2-40B4-BE49-F238E27FC236}">
                  <a16:creationId xmlns:a16="http://schemas.microsoft.com/office/drawing/2014/main" id="{4E2CC708-C694-4044-85B1-E528319C3CCB}"/>
                </a:ext>
              </a:extLst>
            </p:cNvPr>
            <p:cNvSpPr txBox="1"/>
            <p:nvPr/>
          </p:nvSpPr>
          <p:spPr>
            <a:xfrm>
              <a:off x="4015002" y="26457549"/>
              <a:ext cx="1624163" cy="461665"/>
            </a:xfrm>
            <a:prstGeom prst="rect">
              <a:avLst/>
            </a:prstGeom>
            <a:noFill/>
          </p:spPr>
          <p:txBody>
            <a:bodyPr wrap="none" rtlCol="0">
              <a:spAutoFit/>
            </a:bodyPr>
            <a:lstStyle/>
            <a:p>
              <a:r>
                <a:rPr lang="en-US" altLang="zh-CN" sz="2400" dirty="0"/>
                <a:t> Sobel</a:t>
              </a:r>
              <a:r>
                <a:rPr lang="zh-CN" altLang="en-US" sz="2400" dirty="0"/>
                <a:t>边缘</a:t>
              </a:r>
              <a:endParaRPr lang="en-US" altLang="zh-CN" sz="2400" dirty="0"/>
            </a:p>
          </p:txBody>
        </p:sp>
      </p:grpSp>
      <p:grpSp>
        <p:nvGrpSpPr>
          <p:cNvPr id="173" name="组合 172">
            <a:extLst>
              <a:ext uri="{FF2B5EF4-FFF2-40B4-BE49-F238E27FC236}">
                <a16:creationId xmlns:a16="http://schemas.microsoft.com/office/drawing/2014/main" id="{322FF85A-3F2D-4748-AAF5-BF4357D3B512}"/>
              </a:ext>
            </a:extLst>
          </p:cNvPr>
          <p:cNvGrpSpPr/>
          <p:nvPr/>
        </p:nvGrpSpPr>
        <p:grpSpPr>
          <a:xfrm>
            <a:off x="7356274" y="32370943"/>
            <a:ext cx="1858010" cy="713982"/>
            <a:chOff x="3936247" y="26342822"/>
            <a:chExt cx="1858010" cy="713982"/>
          </a:xfrm>
        </p:grpSpPr>
        <p:grpSp>
          <p:nvGrpSpPr>
            <p:cNvPr id="174" name="组合 173">
              <a:extLst>
                <a:ext uri="{FF2B5EF4-FFF2-40B4-BE49-F238E27FC236}">
                  <a16:creationId xmlns:a16="http://schemas.microsoft.com/office/drawing/2014/main" id="{BF5A48EF-6ED8-4F45-8546-75C1252F3310}"/>
                </a:ext>
              </a:extLst>
            </p:cNvPr>
            <p:cNvGrpSpPr/>
            <p:nvPr/>
          </p:nvGrpSpPr>
          <p:grpSpPr>
            <a:xfrm flipV="1">
              <a:off x="3936247" y="26822880"/>
              <a:ext cx="295631" cy="211062"/>
              <a:chOff x="-21161058" y="25030188"/>
              <a:chExt cx="295631" cy="211062"/>
            </a:xfrm>
          </p:grpSpPr>
          <p:sp>
            <p:nvSpPr>
              <p:cNvPr id="185" name="矩形 184">
                <a:extLst>
                  <a:ext uri="{FF2B5EF4-FFF2-40B4-BE49-F238E27FC236}">
                    <a16:creationId xmlns:a16="http://schemas.microsoft.com/office/drawing/2014/main" id="{D3D14F2D-7D39-4615-B520-7B7E2A115E82}"/>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28DB9AD9-A3A4-4106-AFA0-6927E77FE08C}"/>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5" name="组合 174">
              <a:extLst>
                <a:ext uri="{FF2B5EF4-FFF2-40B4-BE49-F238E27FC236}">
                  <a16:creationId xmlns:a16="http://schemas.microsoft.com/office/drawing/2014/main" id="{2BFBECA5-DCB2-4FB7-8F76-7AE330CF1F43}"/>
                </a:ext>
              </a:extLst>
            </p:cNvPr>
            <p:cNvGrpSpPr/>
            <p:nvPr/>
          </p:nvGrpSpPr>
          <p:grpSpPr>
            <a:xfrm flipH="1" flipV="1">
              <a:off x="5498626" y="26845742"/>
              <a:ext cx="295631" cy="211062"/>
              <a:chOff x="-21161058" y="25030188"/>
              <a:chExt cx="295631" cy="211062"/>
            </a:xfrm>
          </p:grpSpPr>
          <p:sp>
            <p:nvSpPr>
              <p:cNvPr id="183" name="矩形 182">
                <a:extLst>
                  <a:ext uri="{FF2B5EF4-FFF2-40B4-BE49-F238E27FC236}">
                    <a16:creationId xmlns:a16="http://schemas.microsoft.com/office/drawing/2014/main" id="{D0F4FA61-E601-4A7D-9470-2F0437FB8765}"/>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1ED0BDB8-0B99-4167-B447-226F8DAC3A84}"/>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a:extLst>
                <a:ext uri="{FF2B5EF4-FFF2-40B4-BE49-F238E27FC236}">
                  <a16:creationId xmlns:a16="http://schemas.microsoft.com/office/drawing/2014/main" id="{45B0B267-2281-41B2-B629-7DF9610D71D7}"/>
                </a:ext>
              </a:extLst>
            </p:cNvPr>
            <p:cNvGrpSpPr/>
            <p:nvPr/>
          </p:nvGrpSpPr>
          <p:grpSpPr>
            <a:xfrm>
              <a:off x="3936247" y="26342822"/>
              <a:ext cx="295631" cy="211062"/>
              <a:chOff x="-21161058" y="25030188"/>
              <a:chExt cx="295631" cy="211062"/>
            </a:xfrm>
          </p:grpSpPr>
          <p:sp>
            <p:nvSpPr>
              <p:cNvPr id="181" name="矩形 180">
                <a:extLst>
                  <a:ext uri="{FF2B5EF4-FFF2-40B4-BE49-F238E27FC236}">
                    <a16:creationId xmlns:a16="http://schemas.microsoft.com/office/drawing/2014/main" id="{FFC7A4DB-17E0-4105-B6C4-241749FD7D46}"/>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F5380E8A-CA95-4D50-9BD1-891F2422E19A}"/>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7" name="组合 176">
              <a:extLst>
                <a:ext uri="{FF2B5EF4-FFF2-40B4-BE49-F238E27FC236}">
                  <a16:creationId xmlns:a16="http://schemas.microsoft.com/office/drawing/2014/main" id="{7D9458FE-0548-4D59-AF7B-FF7D0FF34205}"/>
                </a:ext>
              </a:extLst>
            </p:cNvPr>
            <p:cNvGrpSpPr/>
            <p:nvPr/>
          </p:nvGrpSpPr>
          <p:grpSpPr>
            <a:xfrm flipH="1">
              <a:off x="5498626" y="26345291"/>
              <a:ext cx="295631" cy="211062"/>
              <a:chOff x="-21161058" y="25030188"/>
              <a:chExt cx="295631" cy="211062"/>
            </a:xfrm>
          </p:grpSpPr>
          <p:sp>
            <p:nvSpPr>
              <p:cNvPr id="179" name="矩形 178">
                <a:extLst>
                  <a:ext uri="{FF2B5EF4-FFF2-40B4-BE49-F238E27FC236}">
                    <a16:creationId xmlns:a16="http://schemas.microsoft.com/office/drawing/2014/main" id="{1F18BA72-5469-4E02-AB7D-E05D9F88E0B3}"/>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743508FC-07F0-4428-9D05-0A4AD91C525A}"/>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8" name="文本框 177">
              <a:extLst>
                <a:ext uri="{FF2B5EF4-FFF2-40B4-BE49-F238E27FC236}">
                  <a16:creationId xmlns:a16="http://schemas.microsoft.com/office/drawing/2014/main" id="{A44D1BB5-0F50-4415-8725-2DFE3E32F858}"/>
                </a:ext>
              </a:extLst>
            </p:cNvPr>
            <p:cNvSpPr txBox="1"/>
            <p:nvPr/>
          </p:nvSpPr>
          <p:spPr>
            <a:xfrm>
              <a:off x="3966065" y="26480633"/>
              <a:ext cx="1800493" cy="415498"/>
            </a:xfrm>
            <a:prstGeom prst="rect">
              <a:avLst/>
            </a:prstGeom>
            <a:noFill/>
          </p:spPr>
          <p:txBody>
            <a:bodyPr wrap="none" rtlCol="0">
              <a:spAutoFit/>
            </a:bodyPr>
            <a:lstStyle/>
            <a:p>
              <a:r>
                <a:rPr lang="zh-CN" altLang="en-US" sz="2100" dirty="0"/>
                <a:t>无损预测压缩</a:t>
              </a:r>
              <a:endParaRPr lang="en-US" altLang="zh-CN" sz="2100" dirty="0"/>
            </a:p>
          </p:txBody>
        </p:sp>
      </p:grpSp>
    </p:spTree>
    <p:extLst>
      <p:ext uri="{BB962C8B-B14F-4D97-AF65-F5344CB8AC3E}">
        <p14:creationId xmlns:p14="http://schemas.microsoft.com/office/powerpoint/2010/main" val="350702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等腰三角形 8">
            <a:extLst>
              <a:ext uri="{FF2B5EF4-FFF2-40B4-BE49-F238E27FC236}">
                <a16:creationId xmlns:a16="http://schemas.microsoft.com/office/drawing/2014/main" id="{34771AE4-CEAE-4E77-8BCC-9E9533D54B47}"/>
              </a:ext>
            </a:extLst>
          </p:cNvPr>
          <p:cNvSpPr/>
          <p:nvPr/>
        </p:nvSpPr>
        <p:spPr>
          <a:xfrm rot="16200000">
            <a:off x="22422990" y="29698300"/>
            <a:ext cx="5004696" cy="7029450"/>
          </a:xfrm>
          <a:prstGeom prst="triangle">
            <a:avLst>
              <a:gd name="adj" fmla="val 18026"/>
            </a:avLst>
          </a:prstGeom>
          <a:solidFill>
            <a:srgbClr val="65C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B65980C-2589-4B36-B313-5912C3827D0E}"/>
              </a:ext>
            </a:extLst>
          </p:cNvPr>
          <p:cNvSpPr>
            <a:spLocks noGrp="1"/>
          </p:cNvSpPr>
          <p:nvPr>
            <p:ph type="title"/>
          </p:nvPr>
        </p:nvSpPr>
        <p:spPr/>
        <p:txBody>
          <a:bodyPr/>
          <a:lstStyle/>
          <a:p>
            <a:endParaRPr lang="zh-CN" altLang="en-US"/>
          </a:p>
        </p:txBody>
      </p:sp>
      <p:sp>
        <p:nvSpPr>
          <p:cNvPr id="8" name="直角三角形 7">
            <a:extLst>
              <a:ext uri="{FF2B5EF4-FFF2-40B4-BE49-F238E27FC236}">
                <a16:creationId xmlns:a16="http://schemas.microsoft.com/office/drawing/2014/main" id="{D32A5983-8FB1-4942-BB41-4612F3DCA8FE}"/>
              </a:ext>
            </a:extLst>
          </p:cNvPr>
          <p:cNvSpPr/>
          <p:nvPr/>
        </p:nvSpPr>
        <p:spPr>
          <a:xfrm rot="20285479">
            <a:off x="15008968" y="32571444"/>
            <a:ext cx="15410411" cy="3386637"/>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a:extLst>
              <a:ext uri="{FF2B5EF4-FFF2-40B4-BE49-F238E27FC236}">
                <a16:creationId xmlns:a16="http://schemas.microsoft.com/office/drawing/2014/main" id="{1A8B31BB-CBAB-4A5A-A1FF-BF2FF5D97160}"/>
              </a:ext>
            </a:extLst>
          </p:cNvPr>
          <p:cNvSpPr/>
          <p:nvPr/>
        </p:nvSpPr>
        <p:spPr>
          <a:xfrm>
            <a:off x="0" y="31567928"/>
            <a:ext cx="32004000" cy="7311536"/>
          </a:xfrm>
          <a:prstGeom prst="rtTriangle">
            <a:avLst/>
          </a:prstGeom>
          <a:solidFill>
            <a:srgbClr val="65CFDD"/>
          </a:solidFill>
          <a:ln>
            <a:solidFill>
              <a:srgbClr val="65C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V 形 4">
            <a:extLst>
              <a:ext uri="{FF2B5EF4-FFF2-40B4-BE49-F238E27FC236}">
                <a16:creationId xmlns:a16="http://schemas.microsoft.com/office/drawing/2014/main" id="{339437F2-7CDF-42DB-9897-CB046979C18F}"/>
              </a:ext>
            </a:extLst>
          </p:cNvPr>
          <p:cNvSpPr/>
          <p:nvPr/>
        </p:nvSpPr>
        <p:spPr>
          <a:xfrm>
            <a:off x="2723357" y="31435982"/>
            <a:ext cx="4743450" cy="35540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id="{FD2EF21A-EEA0-4EB5-8035-55C8746075F6}"/>
              </a:ext>
            </a:extLst>
          </p:cNvPr>
          <p:cNvSpPr/>
          <p:nvPr/>
        </p:nvSpPr>
        <p:spPr>
          <a:xfrm>
            <a:off x="8135494" y="31567928"/>
            <a:ext cx="4743450" cy="35540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516966AE-9D56-42A6-8192-112DA5FC80DB}"/>
              </a:ext>
            </a:extLst>
          </p:cNvPr>
          <p:cNvSpPr/>
          <p:nvPr/>
        </p:nvSpPr>
        <p:spPr>
          <a:xfrm flipH="1">
            <a:off x="20450311" y="34644585"/>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CB1E4019-3B2A-41D5-B16C-A4569FEB3736}"/>
              </a:ext>
            </a:extLst>
          </p:cNvPr>
          <p:cNvSpPr/>
          <p:nvPr/>
        </p:nvSpPr>
        <p:spPr>
          <a:xfrm flipH="1">
            <a:off x="23369977" y="34667914"/>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1">
            <a:extLst>
              <a:ext uri="{FF2B5EF4-FFF2-40B4-BE49-F238E27FC236}">
                <a16:creationId xmlns:a16="http://schemas.microsoft.com/office/drawing/2014/main" id="{9E7825ED-1377-4624-ABC0-4B75AFBA95B3}"/>
              </a:ext>
            </a:extLst>
          </p:cNvPr>
          <p:cNvSpPr/>
          <p:nvPr/>
        </p:nvSpPr>
        <p:spPr>
          <a:xfrm flipH="1">
            <a:off x="26238074" y="34644585"/>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10368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100" name="箭头: V 形 99">
            <a:extLst>
              <a:ext uri="{FF2B5EF4-FFF2-40B4-BE49-F238E27FC236}">
                <a16:creationId xmlns:a16="http://schemas.microsoft.com/office/drawing/2014/main" id="{1FF04533-2D33-4A44-8B7B-068F29D702FE}"/>
              </a:ext>
            </a:extLst>
          </p:cNvPr>
          <p:cNvSpPr/>
          <p:nvPr/>
        </p:nvSpPr>
        <p:spPr>
          <a:xfrm rot="258679">
            <a:off x="10974967" y="33569578"/>
            <a:ext cx="2858246" cy="2141575"/>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箭头: V 形 100">
            <a:extLst>
              <a:ext uri="{FF2B5EF4-FFF2-40B4-BE49-F238E27FC236}">
                <a16:creationId xmlns:a16="http://schemas.microsoft.com/office/drawing/2014/main" id="{0550DDFC-F364-40E1-BF45-BCDD1F21956B}"/>
              </a:ext>
            </a:extLst>
          </p:cNvPr>
          <p:cNvSpPr/>
          <p:nvPr/>
        </p:nvSpPr>
        <p:spPr>
          <a:xfrm rot="258679">
            <a:off x="13572780" y="34137496"/>
            <a:ext cx="2858246" cy="2141575"/>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等腰三角形 8">
            <a:extLst>
              <a:ext uri="{FF2B5EF4-FFF2-40B4-BE49-F238E27FC236}">
                <a16:creationId xmlns:a16="http://schemas.microsoft.com/office/drawing/2014/main" id="{34771AE4-CEAE-4E77-8BCC-9E9533D54B47}"/>
              </a:ext>
            </a:extLst>
          </p:cNvPr>
          <p:cNvSpPr/>
          <p:nvPr/>
        </p:nvSpPr>
        <p:spPr>
          <a:xfrm rot="16200000">
            <a:off x="22422990" y="29698300"/>
            <a:ext cx="5004696" cy="7029450"/>
          </a:xfrm>
          <a:prstGeom prst="triangle">
            <a:avLst>
              <a:gd name="adj" fmla="val 18026"/>
            </a:avLst>
          </a:prstGeom>
          <a:solidFill>
            <a:srgbClr val="65C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a16="http://schemas.microsoft.com/office/drawing/2014/main" id="{D32A5983-8FB1-4942-BB41-4612F3DCA8FE}"/>
              </a:ext>
            </a:extLst>
          </p:cNvPr>
          <p:cNvSpPr/>
          <p:nvPr/>
        </p:nvSpPr>
        <p:spPr>
          <a:xfrm rot="20285479">
            <a:off x="15008968" y="32571444"/>
            <a:ext cx="15410411" cy="3386637"/>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a:extLst>
              <a:ext uri="{FF2B5EF4-FFF2-40B4-BE49-F238E27FC236}">
                <a16:creationId xmlns:a16="http://schemas.microsoft.com/office/drawing/2014/main" id="{1A8B31BB-CBAB-4A5A-A1FF-BF2FF5D97160}"/>
              </a:ext>
            </a:extLst>
          </p:cNvPr>
          <p:cNvSpPr/>
          <p:nvPr/>
        </p:nvSpPr>
        <p:spPr>
          <a:xfrm>
            <a:off x="0" y="31567928"/>
            <a:ext cx="32004000" cy="7311536"/>
          </a:xfrm>
          <a:prstGeom prst="rtTriangle">
            <a:avLst/>
          </a:prstGeom>
          <a:solidFill>
            <a:srgbClr val="65CFDD"/>
          </a:solidFill>
          <a:ln>
            <a:solidFill>
              <a:srgbClr val="65C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7" name="箭头: V 形 6">
            <a:extLst>
              <a:ext uri="{FF2B5EF4-FFF2-40B4-BE49-F238E27FC236}">
                <a16:creationId xmlns:a16="http://schemas.microsoft.com/office/drawing/2014/main" id="{FD2EF21A-EEA0-4EB5-8035-55C8746075F6}"/>
              </a:ext>
            </a:extLst>
          </p:cNvPr>
          <p:cNvSpPr/>
          <p:nvPr/>
        </p:nvSpPr>
        <p:spPr>
          <a:xfrm>
            <a:off x="6140513" y="31857261"/>
            <a:ext cx="3459094" cy="259176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516966AE-9D56-42A6-8192-112DA5FC80DB}"/>
              </a:ext>
            </a:extLst>
          </p:cNvPr>
          <p:cNvSpPr/>
          <p:nvPr/>
        </p:nvSpPr>
        <p:spPr>
          <a:xfrm flipH="1">
            <a:off x="20450311" y="34644585"/>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CB1E4019-3B2A-41D5-B16C-A4569FEB3736}"/>
              </a:ext>
            </a:extLst>
          </p:cNvPr>
          <p:cNvSpPr/>
          <p:nvPr/>
        </p:nvSpPr>
        <p:spPr>
          <a:xfrm flipH="1">
            <a:off x="23369977" y="34667914"/>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1">
            <a:extLst>
              <a:ext uri="{FF2B5EF4-FFF2-40B4-BE49-F238E27FC236}">
                <a16:creationId xmlns:a16="http://schemas.microsoft.com/office/drawing/2014/main" id="{9E7825ED-1377-4624-ABC0-4B75AFBA95B3}"/>
              </a:ext>
            </a:extLst>
          </p:cNvPr>
          <p:cNvSpPr/>
          <p:nvPr/>
        </p:nvSpPr>
        <p:spPr>
          <a:xfrm flipH="1">
            <a:off x="26238074" y="34644585"/>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12">
            <a:extLst>
              <a:ext uri="{FF2B5EF4-FFF2-40B4-BE49-F238E27FC236}">
                <a16:creationId xmlns:a16="http://schemas.microsoft.com/office/drawing/2014/main" id="{87A89E0E-1DDF-4A03-8B4A-A8CC685523D6}"/>
              </a:ext>
            </a:extLst>
          </p:cNvPr>
          <p:cNvSpPr/>
          <p:nvPr/>
        </p:nvSpPr>
        <p:spPr>
          <a:xfrm flipH="1">
            <a:off x="14174312" y="13314750"/>
            <a:ext cx="45719" cy="18121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B95C6CF4-7164-4A22-8ADF-AB29BF77E835}"/>
              </a:ext>
            </a:extLst>
          </p:cNvPr>
          <p:cNvGrpSpPr/>
          <p:nvPr/>
        </p:nvGrpSpPr>
        <p:grpSpPr>
          <a:xfrm>
            <a:off x="2981871" y="12060314"/>
            <a:ext cx="3901660" cy="1068329"/>
            <a:chOff x="1561681" y="12709791"/>
            <a:chExt cx="3901660" cy="1068329"/>
          </a:xfrm>
        </p:grpSpPr>
        <p:sp>
          <p:nvSpPr>
            <p:cNvPr id="15" name="半闭框 14">
              <a:extLst>
                <a:ext uri="{FF2B5EF4-FFF2-40B4-BE49-F238E27FC236}">
                  <a16:creationId xmlns:a16="http://schemas.microsoft.com/office/drawing/2014/main" id="{44C1B707-01B2-41A4-B246-96CE16EB00E9}"/>
                </a:ext>
              </a:extLst>
            </p:cNvPr>
            <p:cNvSpPr/>
            <p:nvPr/>
          </p:nvSpPr>
          <p:spPr>
            <a:xfrm>
              <a:off x="1561681" y="12709792"/>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半闭框 15">
              <a:extLst>
                <a:ext uri="{FF2B5EF4-FFF2-40B4-BE49-F238E27FC236}">
                  <a16:creationId xmlns:a16="http://schemas.microsoft.com/office/drawing/2014/main" id="{085407F2-42BA-4483-92A4-8A6733C4249E}"/>
                </a:ext>
              </a:extLst>
            </p:cNvPr>
            <p:cNvSpPr/>
            <p:nvPr/>
          </p:nvSpPr>
          <p:spPr>
            <a:xfrm flipH="1">
              <a:off x="4801768" y="12709791"/>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16">
              <a:extLst>
                <a:ext uri="{FF2B5EF4-FFF2-40B4-BE49-F238E27FC236}">
                  <a16:creationId xmlns:a16="http://schemas.microsoft.com/office/drawing/2014/main" id="{2C5DAFD2-9CB8-401E-B60E-0F1D5A6262AD}"/>
                </a:ext>
              </a:extLst>
            </p:cNvPr>
            <p:cNvSpPr txBox="1"/>
            <p:nvPr/>
          </p:nvSpPr>
          <p:spPr>
            <a:xfrm>
              <a:off x="2137776" y="12916346"/>
              <a:ext cx="2749471" cy="861774"/>
            </a:xfrm>
            <a:prstGeom prst="rect">
              <a:avLst/>
            </a:prstGeom>
            <a:noFill/>
          </p:spPr>
          <p:txBody>
            <a:bodyPr wrap="none" rtlCol="0">
              <a:spAutoFit/>
            </a:bodyPr>
            <a:lstStyle/>
            <a:p>
              <a:r>
                <a:rPr lang="zh-CN" altLang="en-US" sz="5000" dirty="0"/>
                <a:t>功能展示</a:t>
              </a:r>
            </a:p>
          </p:txBody>
        </p:sp>
      </p:grpSp>
      <p:pic>
        <p:nvPicPr>
          <p:cNvPr id="18" name="图片 17">
            <a:extLst>
              <a:ext uri="{FF2B5EF4-FFF2-40B4-BE49-F238E27FC236}">
                <a16:creationId xmlns:a16="http://schemas.microsoft.com/office/drawing/2014/main" id="{F6B23D62-5072-4DDD-AC28-BCF420E6E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712" y="14178939"/>
            <a:ext cx="5199170" cy="4419295"/>
          </a:xfrm>
          <a:prstGeom prst="rect">
            <a:avLst/>
          </a:prstGeom>
        </p:spPr>
      </p:pic>
      <p:grpSp>
        <p:nvGrpSpPr>
          <p:cNvPr id="19" name="组合 18">
            <a:extLst>
              <a:ext uri="{FF2B5EF4-FFF2-40B4-BE49-F238E27FC236}">
                <a16:creationId xmlns:a16="http://schemas.microsoft.com/office/drawing/2014/main" id="{7D6E8862-117F-4EA4-AFA3-152FBCFFB201}"/>
              </a:ext>
            </a:extLst>
          </p:cNvPr>
          <p:cNvGrpSpPr/>
          <p:nvPr/>
        </p:nvGrpSpPr>
        <p:grpSpPr>
          <a:xfrm>
            <a:off x="2535907" y="6367233"/>
            <a:ext cx="3901660" cy="1068329"/>
            <a:chOff x="1561681" y="12709791"/>
            <a:chExt cx="3901660" cy="1068329"/>
          </a:xfrm>
        </p:grpSpPr>
        <p:sp>
          <p:nvSpPr>
            <p:cNvPr id="20" name="半闭框 19">
              <a:extLst>
                <a:ext uri="{FF2B5EF4-FFF2-40B4-BE49-F238E27FC236}">
                  <a16:creationId xmlns:a16="http://schemas.microsoft.com/office/drawing/2014/main" id="{C2A81248-9C2B-445A-8A89-99A7C8987E87}"/>
                </a:ext>
              </a:extLst>
            </p:cNvPr>
            <p:cNvSpPr/>
            <p:nvPr/>
          </p:nvSpPr>
          <p:spPr>
            <a:xfrm>
              <a:off x="1561681" y="12709792"/>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半闭框 20">
              <a:extLst>
                <a:ext uri="{FF2B5EF4-FFF2-40B4-BE49-F238E27FC236}">
                  <a16:creationId xmlns:a16="http://schemas.microsoft.com/office/drawing/2014/main" id="{AF246EB5-6204-42C9-BA9C-A7CA7125DA46}"/>
                </a:ext>
              </a:extLst>
            </p:cNvPr>
            <p:cNvSpPr/>
            <p:nvPr/>
          </p:nvSpPr>
          <p:spPr>
            <a:xfrm flipH="1">
              <a:off x="4801768" y="12709791"/>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21">
              <a:extLst>
                <a:ext uri="{FF2B5EF4-FFF2-40B4-BE49-F238E27FC236}">
                  <a16:creationId xmlns:a16="http://schemas.microsoft.com/office/drawing/2014/main" id="{217F0FC9-F3BB-402F-AEB8-AFC75113DCAB}"/>
                </a:ext>
              </a:extLst>
            </p:cNvPr>
            <p:cNvSpPr txBox="1"/>
            <p:nvPr/>
          </p:nvSpPr>
          <p:spPr>
            <a:xfrm>
              <a:off x="2137776" y="12916346"/>
              <a:ext cx="2749471" cy="861774"/>
            </a:xfrm>
            <a:prstGeom prst="rect">
              <a:avLst/>
            </a:prstGeom>
            <a:noFill/>
          </p:spPr>
          <p:txBody>
            <a:bodyPr wrap="none" rtlCol="0">
              <a:spAutoFit/>
            </a:bodyPr>
            <a:lstStyle/>
            <a:p>
              <a:r>
                <a:rPr lang="zh-CN" altLang="en-US" sz="5000" dirty="0"/>
                <a:t>功能展示</a:t>
              </a:r>
            </a:p>
          </p:txBody>
        </p:sp>
      </p:grpSp>
      <p:grpSp>
        <p:nvGrpSpPr>
          <p:cNvPr id="23" name="组合 22">
            <a:extLst>
              <a:ext uri="{FF2B5EF4-FFF2-40B4-BE49-F238E27FC236}">
                <a16:creationId xmlns:a16="http://schemas.microsoft.com/office/drawing/2014/main" id="{CD4873A0-87B9-4608-B484-789ED03D6393}"/>
              </a:ext>
            </a:extLst>
          </p:cNvPr>
          <p:cNvGrpSpPr/>
          <p:nvPr/>
        </p:nvGrpSpPr>
        <p:grpSpPr>
          <a:xfrm>
            <a:off x="7109802" y="19141230"/>
            <a:ext cx="1916440" cy="713982"/>
            <a:chOff x="3877817" y="26342822"/>
            <a:chExt cx="1916440" cy="713982"/>
          </a:xfrm>
        </p:grpSpPr>
        <p:grpSp>
          <p:nvGrpSpPr>
            <p:cNvPr id="24" name="组合 23">
              <a:extLst>
                <a:ext uri="{FF2B5EF4-FFF2-40B4-BE49-F238E27FC236}">
                  <a16:creationId xmlns:a16="http://schemas.microsoft.com/office/drawing/2014/main" id="{4A152436-C134-464E-B411-34162D726D2E}"/>
                </a:ext>
              </a:extLst>
            </p:cNvPr>
            <p:cNvGrpSpPr/>
            <p:nvPr/>
          </p:nvGrpSpPr>
          <p:grpSpPr>
            <a:xfrm flipV="1">
              <a:off x="3936247" y="26822880"/>
              <a:ext cx="295631" cy="211062"/>
              <a:chOff x="-21161058" y="25030188"/>
              <a:chExt cx="295631" cy="211062"/>
            </a:xfrm>
          </p:grpSpPr>
          <p:sp>
            <p:nvSpPr>
              <p:cNvPr id="35" name="矩形 34">
                <a:extLst>
                  <a:ext uri="{FF2B5EF4-FFF2-40B4-BE49-F238E27FC236}">
                    <a16:creationId xmlns:a16="http://schemas.microsoft.com/office/drawing/2014/main" id="{8E96B671-0084-46A6-ABE0-FD01F666B5DA}"/>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349F4E9-FDA7-4CFB-BF7F-003A513DB277}"/>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8BA2C5C4-E7D2-4F22-87EB-CC983025D5B7}"/>
                </a:ext>
              </a:extLst>
            </p:cNvPr>
            <p:cNvGrpSpPr/>
            <p:nvPr/>
          </p:nvGrpSpPr>
          <p:grpSpPr>
            <a:xfrm flipH="1" flipV="1">
              <a:off x="5498626" y="26845742"/>
              <a:ext cx="295631" cy="211062"/>
              <a:chOff x="-21161058" y="25030188"/>
              <a:chExt cx="295631" cy="211062"/>
            </a:xfrm>
          </p:grpSpPr>
          <p:sp>
            <p:nvSpPr>
              <p:cNvPr id="33" name="矩形 32">
                <a:extLst>
                  <a:ext uri="{FF2B5EF4-FFF2-40B4-BE49-F238E27FC236}">
                    <a16:creationId xmlns:a16="http://schemas.microsoft.com/office/drawing/2014/main" id="{054496F6-953B-4F3A-8F3D-B6E94051F241}"/>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67E89BD-CE3A-4BFC-BDCE-92E3C44371EE}"/>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68410DC2-F006-4283-AC2A-9DC765B49BCC}"/>
                </a:ext>
              </a:extLst>
            </p:cNvPr>
            <p:cNvGrpSpPr/>
            <p:nvPr/>
          </p:nvGrpSpPr>
          <p:grpSpPr>
            <a:xfrm>
              <a:off x="3936247" y="26342822"/>
              <a:ext cx="295631" cy="211062"/>
              <a:chOff x="-21161058" y="25030188"/>
              <a:chExt cx="295631" cy="211062"/>
            </a:xfrm>
          </p:grpSpPr>
          <p:sp>
            <p:nvSpPr>
              <p:cNvPr id="31" name="矩形 30">
                <a:extLst>
                  <a:ext uri="{FF2B5EF4-FFF2-40B4-BE49-F238E27FC236}">
                    <a16:creationId xmlns:a16="http://schemas.microsoft.com/office/drawing/2014/main" id="{2C44029D-BFD7-414E-85D9-760E27641E92}"/>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9A99885-0C6B-46A6-A366-D89094C9533C}"/>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BB24A2E8-B20E-4B42-B7A7-F2316F8BBEAC}"/>
                </a:ext>
              </a:extLst>
            </p:cNvPr>
            <p:cNvGrpSpPr/>
            <p:nvPr/>
          </p:nvGrpSpPr>
          <p:grpSpPr>
            <a:xfrm flipH="1">
              <a:off x="5498626" y="26345291"/>
              <a:ext cx="295631" cy="211062"/>
              <a:chOff x="-21161058" y="25030188"/>
              <a:chExt cx="295631" cy="211062"/>
            </a:xfrm>
          </p:grpSpPr>
          <p:sp>
            <p:nvSpPr>
              <p:cNvPr id="29" name="矩形 28">
                <a:extLst>
                  <a:ext uri="{FF2B5EF4-FFF2-40B4-BE49-F238E27FC236}">
                    <a16:creationId xmlns:a16="http://schemas.microsoft.com/office/drawing/2014/main" id="{54EC5E8D-4B84-477A-9CCC-93399EE116B5}"/>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D8B97F5-DDAB-417D-B997-1FBCA33176E2}"/>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57F6FAE9-487C-486B-8EF0-FBFCE4188D83}"/>
                </a:ext>
              </a:extLst>
            </p:cNvPr>
            <p:cNvSpPr txBox="1"/>
            <p:nvPr/>
          </p:nvSpPr>
          <p:spPr>
            <a:xfrm>
              <a:off x="3877817" y="26411383"/>
              <a:ext cx="1656223" cy="553998"/>
            </a:xfrm>
            <a:prstGeom prst="rect">
              <a:avLst/>
            </a:prstGeom>
            <a:noFill/>
          </p:spPr>
          <p:txBody>
            <a:bodyPr wrap="none" rtlCol="0">
              <a:spAutoFit/>
            </a:bodyPr>
            <a:lstStyle/>
            <a:p>
              <a:pPr algn="ctr"/>
              <a:r>
                <a:rPr lang="zh-CN" altLang="en-US" sz="3000" dirty="0"/>
                <a:t>   未处理</a:t>
              </a:r>
              <a:endParaRPr lang="en-US" altLang="zh-CN" sz="3000" dirty="0"/>
            </a:p>
          </p:txBody>
        </p:sp>
      </p:grpSp>
      <p:pic>
        <p:nvPicPr>
          <p:cNvPr id="37" name="图片 36">
            <a:extLst>
              <a:ext uri="{FF2B5EF4-FFF2-40B4-BE49-F238E27FC236}">
                <a16:creationId xmlns:a16="http://schemas.microsoft.com/office/drawing/2014/main" id="{13DC520C-7800-4FC2-8CD5-F1458829F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173" y="20508882"/>
            <a:ext cx="3894743" cy="3310532"/>
          </a:xfrm>
          <a:prstGeom prst="rect">
            <a:avLst/>
          </a:prstGeom>
        </p:spPr>
      </p:pic>
      <p:grpSp>
        <p:nvGrpSpPr>
          <p:cNvPr id="38" name="组合 37">
            <a:extLst>
              <a:ext uri="{FF2B5EF4-FFF2-40B4-BE49-F238E27FC236}">
                <a16:creationId xmlns:a16="http://schemas.microsoft.com/office/drawing/2014/main" id="{EF9ABEE3-6B46-49E2-B1F6-ED3F8A231951}"/>
              </a:ext>
            </a:extLst>
          </p:cNvPr>
          <p:cNvGrpSpPr/>
          <p:nvPr/>
        </p:nvGrpSpPr>
        <p:grpSpPr>
          <a:xfrm>
            <a:off x="4610052" y="24443399"/>
            <a:ext cx="2079243" cy="927134"/>
            <a:chOff x="3936247" y="26342822"/>
            <a:chExt cx="1858010" cy="713982"/>
          </a:xfrm>
        </p:grpSpPr>
        <p:grpSp>
          <p:nvGrpSpPr>
            <p:cNvPr id="39" name="组合 38">
              <a:extLst>
                <a:ext uri="{FF2B5EF4-FFF2-40B4-BE49-F238E27FC236}">
                  <a16:creationId xmlns:a16="http://schemas.microsoft.com/office/drawing/2014/main" id="{F37223DA-65E5-475A-BA67-B43BA0278640}"/>
                </a:ext>
              </a:extLst>
            </p:cNvPr>
            <p:cNvGrpSpPr/>
            <p:nvPr/>
          </p:nvGrpSpPr>
          <p:grpSpPr>
            <a:xfrm flipV="1">
              <a:off x="3936247" y="26822880"/>
              <a:ext cx="295631" cy="211062"/>
              <a:chOff x="-21161058" y="25030188"/>
              <a:chExt cx="295631" cy="211062"/>
            </a:xfrm>
          </p:grpSpPr>
          <p:sp>
            <p:nvSpPr>
              <p:cNvPr id="50" name="矩形 49">
                <a:extLst>
                  <a:ext uri="{FF2B5EF4-FFF2-40B4-BE49-F238E27FC236}">
                    <a16:creationId xmlns:a16="http://schemas.microsoft.com/office/drawing/2014/main" id="{8B549216-CCCC-4228-B600-36BE6C492F23}"/>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A7A0C7D-4E3E-4141-9384-689193517329}"/>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77EE7E14-0E48-43BB-B6E0-0194A47ABC05}"/>
                </a:ext>
              </a:extLst>
            </p:cNvPr>
            <p:cNvGrpSpPr/>
            <p:nvPr/>
          </p:nvGrpSpPr>
          <p:grpSpPr>
            <a:xfrm flipH="1" flipV="1">
              <a:off x="5498626" y="26845742"/>
              <a:ext cx="295631" cy="211062"/>
              <a:chOff x="-21161058" y="25030188"/>
              <a:chExt cx="295631" cy="211062"/>
            </a:xfrm>
          </p:grpSpPr>
          <p:sp>
            <p:nvSpPr>
              <p:cNvPr id="48" name="矩形 47">
                <a:extLst>
                  <a:ext uri="{FF2B5EF4-FFF2-40B4-BE49-F238E27FC236}">
                    <a16:creationId xmlns:a16="http://schemas.microsoft.com/office/drawing/2014/main" id="{C0787955-1734-4B01-8292-0A36088F65C9}"/>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E86246B-A6BC-4CF3-A581-DAF13F3ECC78}"/>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CBF058E-B44A-46BD-980C-4FF236D4F79C}"/>
                </a:ext>
              </a:extLst>
            </p:cNvPr>
            <p:cNvGrpSpPr/>
            <p:nvPr/>
          </p:nvGrpSpPr>
          <p:grpSpPr>
            <a:xfrm>
              <a:off x="3936247" y="26342822"/>
              <a:ext cx="295631" cy="211062"/>
              <a:chOff x="-21161058" y="25030188"/>
              <a:chExt cx="295631" cy="211062"/>
            </a:xfrm>
          </p:grpSpPr>
          <p:sp>
            <p:nvSpPr>
              <p:cNvPr id="46" name="矩形 45">
                <a:extLst>
                  <a:ext uri="{FF2B5EF4-FFF2-40B4-BE49-F238E27FC236}">
                    <a16:creationId xmlns:a16="http://schemas.microsoft.com/office/drawing/2014/main" id="{AE85EF88-1E39-4BA2-9790-B69261FA6DDE}"/>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8BB71FE-6CED-4DF6-9482-C79F3FA6C657}"/>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642A4156-8D9C-4335-8F79-E15EB558B6C6}"/>
                </a:ext>
              </a:extLst>
            </p:cNvPr>
            <p:cNvGrpSpPr/>
            <p:nvPr/>
          </p:nvGrpSpPr>
          <p:grpSpPr>
            <a:xfrm flipH="1">
              <a:off x="5498626" y="26345291"/>
              <a:ext cx="295631" cy="211062"/>
              <a:chOff x="-21161058" y="25030188"/>
              <a:chExt cx="295631" cy="211062"/>
            </a:xfrm>
          </p:grpSpPr>
          <p:sp>
            <p:nvSpPr>
              <p:cNvPr id="44" name="矩形 43">
                <a:extLst>
                  <a:ext uri="{FF2B5EF4-FFF2-40B4-BE49-F238E27FC236}">
                    <a16:creationId xmlns:a16="http://schemas.microsoft.com/office/drawing/2014/main" id="{E1A29078-BE1A-48FF-9A3B-C4AD47B1ED85}"/>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0E5AFDD-4640-4D8F-8C06-631139C0BE3A}"/>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a:extLst>
                <a:ext uri="{FF2B5EF4-FFF2-40B4-BE49-F238E27FC236}">
                  <a16:creationId xmlns:a16="http://schemas.microsoft.com/office/drawing/2014/main" id="{9F2ACD03-F5CD-4E8E-9A91-65BDA80C1013}"/>
                </a:ext>
              </a:extLst>
            </p:cNvPr>
            <p:cNvSpPr txBox="1"/>
            <p:nvPr/>
          </p:nvSpPr>
          <p:spPr>
            <a:xfrm>
              <a:off x="4055366" y="26446977"/>
              <a:ext cx="1597460" cy="367377"/>
            </a:xfrm>
            <a:prstGeom prst="rect">
              <a:avLst/>
            </a:prstGeom>
            <a:noFill/>
          </p:spPr>
          <p:txBody>
            <a:bodyPr wrap="none" rtlCol="0">
              <a:spAutoFit/>
            </a:bodyPr>
            <a:lstStyle/>
            <a:p>
              <a:r>
                <a:rPr lang="zh-CN" altLang="en-US" sz="2500" dirty="0"/>
                <a:t>直方图均衡</a:t>
              </a:r>
              <a:endParaRPr lang="en-US" altLang="zh-CN" sz="2500" dirty="0"/>
            </a:p>
          </p:txBody>
        </p:sp>
      </p:grpSp>
      <p:pic>
        <p:nvPicPr>
          <p:cNvPr id="52" name="图片 51">
            <a:extLst>
              <a:ext uri="{FF2B5EF4-FFF2-40B4-BE49-F238E27FC236}">
                <a16:creationId xmlns:a16="http://schemas.microsoft.com/office/drawing/2014/main" id="{139C0C37-5078-4ED9-AB67-19411FA0A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173" y="25831132"/>
            <a:ext cx="3894743" cy="3310532"/>
          </a:xfrm>
          <a:prstGeom prst="rect">
            <a:avLst/>
          </a:prstGeom>
        </p:spPr>
      </p:pic>
      <p:grpSp>
        <p:nvGrpSpPr>
          <p:cNvPr id="53" name="组合 52">
            <a:extLst>
              <a:ext uri="{FF2B5EF4-FFF2-40B4-BE49-F238E27FC236}">
                <a16:creationId xmlns:a16="http://schemas.microsoft.com/office/drawing/2014/main" id="{10213AFD-49BF-4B28-AB07-CE5FCA86B1D4}"/>
              </a:ext>
            </a:extLst>
          </p:cNvPr>
          <p:cNvGrpSpPr/>
          <p:nvPr/>
        </p:nvGrpSpPr>
        <p:grpSpPr>
          <a:xfrm>
            <a:off x="4643088" y="30286030"/>
            <a:ext cx="1858010" cy="713982"/>
            <a:chOff x="3936247" y="26342822"/>
            <a:chExt cx="1858010" cy="713982"/>
          </a:xfrm>
        </p:grpSpPr>
        <p:grpSp>
          <p:nvGrpSpPr>
            <p:cNvPr id="54" name="组合 53">
              <a:extLst>
                <a:ext uri="{FF2B5EF4-FFF2-40B4-BE49-F238E27FC236}">
                  <a16:creationId xmlns:a16="http://schemas.microsoft.com/office/drawing/2014/main" id="{17643D97-A5E8-4EC4-B5EF-96C117F86F00}"/>
                </a:ext>
              </a:extLst>
            </p:cNvPr>
            <p:cNvGrpSpPr/>
            <p:nvPr/>
          </p:nvGrpSpPr>
          <p:grpSpPr>
            <a:xfrm flipV="1">
              <a:off x="3936247" y="26822880"/>
              <a:ext cx="295631" cy="211062"/>
              <a:chOff x="-21161058" y="25030188"/>
              <a:chExt cx="295631" cy="211062"/>
            </a:xfrm>
          </p:grpSpPr>
          <p:sp>
            <p:nvSpPr>
              <p:cNvPr id="65" name="矩形 64">
                <a:extLst>
                  <a:ext uri="{FF2B5EF4-FFF2-40B4-BE49-F238E27FC236}">
                    <a16:creationId xmlns:a16="http://schemas.microsoft.com/office/drawing/2014/main" id="{9D8169E1-2FDB-4B39-8103-6DCF08EFEDC4}"/>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C54F591-C30B-477A-BEC7-5352EBBE5F7F}"/>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62C6C8B6-2854-4272-9D54-9E5ED8D610A4}"/>
                </a:ext>
              </a:extLst>
            </p:cNvPr>
            <p:cNvGrpSpPr/>
            <p:nvPr/>
          </p:nvGrpSpPr>
          <p:grpSpPr>
            <a:xfrm flipH="1" flipV="1">
              <a:off x="5498626" y="26845742"/>
              <a:ext cx="295631" cy="211062"/>
              <a:chOff x="-21161058" y="25030188"/>
              <a:chExt cx="295631" cy="211062"/>
            </a:xfrm>
          </p:grpSpPr>
          <p:sp>
            <p:nvSpPr>
              <p:cNvPr id="63" name="矩形 62">
                <a:extLst>
                  <a:ext uri="{FF2B5EF4-FFF2-40B4-BE49-F238E27FC236}">
                    <a16:creationId xmlns:a16="http://schemas.microsoft.com/office/drawing/2014/main" id="{C95D5D98-3C42-4744-86FA-C35F8C306015}"/>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5D6F62D2-183C-43BF-AA6E-5D5B9EDE3949}"/>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FF71E432-401A-4C35-9CE1-1335FCE13623}"/>
                </a:ext>
              </a:extLst>
            </p:cNvPr>
            <p:cNvGrpSpPr/>
            <p:nvPr/>
          </p:nvGrpSpPr>
          <p:grpSpPr>
            <a:xfrm>
              <a:off x="3936247" y="26342822"/>
              <a:ext cx="295631" cy="211062"/>
              <a:chOff x="-21161058" y="25030188"/>
              <a:chExt cx="295631" cy="211062"/>
            </a:xfrm>
          </p:grpSpPr>
          <p:sp>
            <p:nvSpPr>
              <p:cNvPr id="61" name="矩形 60">
                <a:extLst>
                  <a:ext uri="{FF2B5EF4-FFF2-40B4-BE49-F238E27FC236}">
                    <a16:creationId xmlns:a16="http://schemas.microsoft.com/office/drawing/2014/main" id="{B0DA9CDE-2066-46EB-8EFC-221331ED254E}"/>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5AC1FB5D-6642-4D12-9301-F71C0759CEA2}"/>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CAAA282C-324E-4E07-855D-B048C7FB9D0A}"/>
                </a:ext>
              </a:extLst>
            </p:cNvPr>
            <p:cNvGrpSpPr/>
            <p:nvPr/>
          </p:nvGrpSpPr>
          <p:grpSpPr>
            <a:xfrm flipH="1">
              <a:off x="5498626" y="26345291"/>
              <a:ext cx="295631" cy="211062"/>
              <a:chOff x="-21161058" y="25030188"/>
              <a:chExt cx="295631" cy="211062"/>
            </a:xfrm>
          </p:grpSpPr>
          <p:sp>
            <p:nvSpPr>
              <p:cNvPr id="59" name="矩形 58">
                <a:extLst>
                  <a:ext uri="{FF2B5EF4-FFF2-40B4-BE49-F238E27FC236}">
                    <a16:creationId xmlns:a16="http://schemas.microsoft.com/office/drawing/2014/main" id="{5ADE78DA-FC1D-4C66-8A9C-3303DAB6F76F}"/>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380C2D6-91B4-4FDF-AD6B-CCD7C12DC720}"/>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a:extLst>
                <a:ext uri="{FF2B5EF4-FFF2-40B4-BE49-F238E27FC236}">
                  <a16:creationId xmlns:a16="http://schemas.microsoft.com/office/drawing/2014/main" id="{AC7EC795-9150-4B23-9322-DDE627AC6A12}"/>
                </a:ext>
              </a:extLst>
            </p:cNvPr>
            <p:cNvSpPr txBox="1"/>
            <p:nvPr/>
          </p:nvSpPr>
          <p:spPr>
            <a:xfrm>
              <a:off x="3991395" y="26456326"/>
              <a:ext cx="1800493" cy="415498"/>
            </a:xfrm>
            <a:prstGeom prst="rect">
              <a:avLst/>
            </a:prstGeom>
            <a:noFill/>
          </p:spPr>
          <p:txBody>
            <a:bodyPr wrap="none" rtlCol="0">
              <a:spAutoFit/>
            </a:bodyPr>
            <a:lstStyle/>
            <a:p>
              <a:r>
                <a:rPr lang="zh-CN" altLang="en-US" sz="2100" dirty="0"/>
                <a:t>类间最大灰度</a:t>
              </a:r>
              <a:endParaRPr lang="en-US" altLang="zh-CN" sz="2100" dirty="0"/>
            </a:p>
          </p:txBody>
        </p:sp>
      </p:grpSp>
      <p:pic>
        <p:nvPicPr>
          <p:cNvPr id="67" name="图片 66">
            <a:extLst>
              <a:ext uri="{FF2B5EF4-FFF2-40B4-BE49-F238E27FC236}">
                <a16:creationId xmlns:a16="http://schemas.microsoft.com/office/drawing/2014/main" id="{BC270994-F6A1-4CFB-B117-0226647AE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149" y="20508882"/>
            <a:ext cx="3894743" cy="3310532"/>
          </a:xfrm>
          <a:prstGeom prst="rect">
            <a:avLst/>
          </a:prstGeom>
        </p:spPr>
      </p:pic>
      <p:pic>
        <p:nvPicPr>
          <p:cNvPr id="68" name="内容占位符 5">
            <a:extLst>
              <a:ext uri="{FF2B5EF4-FFF2-40B4-BE49-F238E27FC236}">
                <a16:creationId xmlns:a16="http://schemas.microsoft.com/office/drawing/2014/main" id="{6AC46128-6B8D-4B4A-9DD9-BB810218DF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149" y="25830095"/>
            <a:ext cx="3895964" cy="3311569"/>
          </a:xfrm>
          <a:prstGeom prst="rect">
            <a:avLst/>
          </a:prstGeom>
        </p:spPr>
      </p:pic>
      <p:grpSp>
        <p:nvGrpSpPr>
          <p:cNvPr id="69" name="组合 68">
            <a:extLst>
              <a:ext uri="{FF2B5EF4-FFF2-40B4-BE49-F238E27FC236}">
                <a16:creationId xmlns:a16="http://schemas.microsoft.com/office/drawing/2014/main" id="{A6EA3C2E-4EDA-4BDC-B211-CDA76AC8BD0B}"/>
              </a:ext>
            </a:extLst>
          </p:cNvPr>
          <p:cNvGrpSpPr/>
          <p:nvPr/>
        </p:nvGrpSpPr>
        <p:grpSpPr>
          <a:xfrm>
            <a:off x="9621781" y="24443399"/>
            <a:ext cx="1858010" cy="713982"/>
            <a:chOff x="3936247" y="26342822"/>
            <a:chExt cx="1858010" cy="713982"/>
          </a:xfrm>
        </p:grpSpPr>
        <p:grpSp>
          <p:nvGrpSpPr>
            <p:cNvPr id="70" name="组合 69">
              <a:extLst>
                <a:ext uri="{FF2B5EF4-FFF2-40B4-BE49-F238E27FC236}">
                  <a16:creationId xmlns:a16="http://schemas.microsoft.com/office/drawing/2014/main" id="{042352E7-91BF-424E-8222-E581E6EA83CE}"/>
                </a:ext>
              </a:extLst>
            </p:cNvPr>
            <p:cNvGrpSpPr/>
            <p:nvPr/>
          </p:nvGrpSpPr>
          <p:grpSpPr>
            <a:xfrm flipV="1">
              <a:off x="3936247" y="26822880"/>
              <a:ext cx="295631" cy="211062"/>
              <a:chOff x="-21161058" y="25030188"/>
              <a:chExt cx="295631" cy="211062"/>
            </a:xfrm>
          </p:grpSpPr>
          <p:sp>
            <p:nvSpPr>
              <p:cNvPr id="81" name="矩形 80">
                <a:extLst>
                  <a:ext uri="{FF2B5EF4-FFF2-40B4-BE49-F238E27FC236}">
                    <a16:creationId xmlns:a16="http://schemas.microsoft.com/office/drawing/2014/main" id="{ECEB002A-B537-419B-B2A2-4F2351C9EB34}"/>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21D5754C-0388-434D-8B85-FB317AAE84D1}"/>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id="{E26D0E07-76D4-4CF1-899B-34D21B8445E6}"/>
                </a:ext>
              </a:extLst>
            </p:cNvPr>
            <p:cNvGrpSpPr/>
            <p:nvPr/>
          </p:nvGrpSpPr>
          <p:grpSpPr>
            <a:xfrm flipH="1" flipV="1">
              <a:off x="5498626" y="26845742"/>
              <a:ext cx="295631" cy="211062"/>
              <a:chOff x="-21161058" y="25030188"/>
              <a:chExt cx="295631" cy="211062"/>
            </a:xfrm>
          </p:grpSpPr>
          <p:sp>
            <p:nvSpPr>
              <p:cNvPr id="79" name="矩形 78">
                <a:extLst>
                  <a:ext uri="{FF2B5EF4-FFF2-40B4-BE49-F238E27FC236}">
                    <a16:creationId xmlns:a16="http://schemas.microsoft.com/office/drawing/2014/main" id="{9C4A958C-9551-4A67-9F0B-3B5806063677}"/>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E5989C8B-372B-42B8-BF0E-2D3E3FD29642}"/>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a:extLst>
                <a:ext uri="{FF2B5EF4-FFF2-40B4-BE49-F238E27FC236}">
                  <a16:creationId xmlns:a16="http://schemas.microsoft.com/office/drawing/2014/main" id="{7C273CAD-FDCE-43CD-A2CB-6982708A2F1A}"/>
                </a:ext>
              </a:extLst>
            </p:cNvPr>
            <p:cNvGrpSpPr/>
            <p:nvPr/>
          </p:nvGrpSpPr>
          <p:grpSpPr>
            <a:xfrm>
              <a:off x="3936247" y="26342822"/>
              <a:ext cx="295631" cy="211062"/>
              <a:chOff x="-21161058" y="25030188"/>
              <a:chExt cx="295631" cy="211062"/>
            </a:xfrm>
          </p:grpSpPr>
          <p:sp>
            <p:nvSpPr>
              <p:cNvPr id="77" name="矩形 76">
                <a:extLst>
                  <a:ext uri="{FF2B5EF4-FFF2-40B4-BE49-F238E27FC236}">
                    <a16:creationId xmlns:a16="http://schemas.microsoft.com/office/drawing/2014/main" id="{1FDA6EE8-FC01-4414-9B70-139B2E1FF070}"/>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AF10D7A0-9D80-48DE-97EA-47C975A26660}"/>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5D2C0F93-B109-40A5-922E-59AEDC5072BD}"/>
                </a:ext>
              </a:extLst>
            </p:cNvPr>
            <p:cNvGrpSpPr/>
            <p:nvPr/>
          </p:nvGrpSpPr>
          <p:grpSpPr>
            <a:xfrm flipH="1">
              <a:off x="5498626" y="26345291"/>
              <a:ext cx="295631" cy="211062"/>
              <a:chOff x="-21161058" y="25030188"/>
              <a:chExt cx="295631" cy="211062"/>
            </a:xfrm>
          </p:grpSpPr>
          <p:sp>
            <p:nvSpPr>
              <p:cNvPr id="75" name="矩形 74">
                <a:extLst>
                  <a:ext uri="{FF2B5EF4-FFF2-40B4-BE49-F238E27FC236}">
                    <a16:creationId xmlns:a16="http://schemas.microsoft.com/office/drawing/2014/main" id="{3B828D5F-918E-4E9E-881F-0E0FF7C8E9AA}"/>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96CE9AA-9C0B-4F4A-B056-3962A660DB6B}"/>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a:extLst>
                <a:ext uri="{FF2B5EF4-FFF2-40B4-BE49-F238E27FC236}">
                  <a16:creationId xmlns:a16="http://schemas.microsoft.com/office/drawing/2014/main" id="{44445CB8-9D24-4190-9C9D-C843BDE8BF30}"/>
                </a:ext>
              </a:extLst>
            </p:cNvPr>
            <p:cNvSpPr txBox="1"/>
            <p:nvPr/>
          </p:nvSpPr>
          <p:spPr>
            <a:xfrm>
              <a:off x="4015002" y="26457549"/>
              <a:ext cx="1624163" cy="461665"/>
            </a:xfrm>
            <a:prstGeom prst="rect">
              <a:avLst/>
            </a:prstGeom>
            <a:noFill/>
          </p:spPr>
          <p:txBody>
            <a:bodyPr wrap="none" rtlCol="0">
              <a:spAutoFit/>
            </a:bodyPr>
            <a:lstStyle/>
            <a:p>
              <a:r>
                <a:rPr lang="en-US" altLang="zh-CN" sz="2400" dirty="0"/>
                <a:t> Sobel</a:t>
              </a:r>
              <a:r>
                <a:rPr lang="zh-CN" altLang="en-US" sz="2400" dirty="0"/>
                <a:t>边缘</a:t>
              </a:r>
              <a:endParaRPr lang="en-US" altLang="zh-CN" sz="2400" dirty="0"/>
            </a:p>
          </p:txBody>
        </p:sp>
      </p:grpSp>
      <p:grpSp>
        <p:nvGrpSpPr>
          <p:cNvPr id="83" name="组合 82">
            <a:extLst>
              <a:ext uri="{FF2B5EF4-FFF2-40B4-BE49-F238E27FC236}">
                <a16:creationId xmlns:a16="http://schemas.microsoft.com/office/drawing/2014/main" id="{935A6E0B-B27F-427C-B5FB-BF39144A0129}"/>
              </a:ext>
            </a:extLst>
          </p:cNvPr>
          <p:cNvGrpSpPr/>
          <p:nvPr/>
        </p:nvGrpSpPr>
        <p:grpSpPr>
          <a:xfrm>
            <a:off x="9654817" y="30286030"/>
            <a:ext cx="1858010" cy="713982"/>
            <a:chOff x="3936247" y="26342822"/>
            <a:chExt cx="1858010" cy="713982"/>
          </a:xfrm>
        </p:grpSpPr>
        <p:grpSp>
          <p:nvGrpSpPr>
            <p:cNvPr id="84" name="组合 83">
              <a:extLst>
                <a:ext uri="{FF2B5EF4-FFF2-40B4-BE49-F238E27FC236}">
                  <a16:creationId xmlns:a16="http://schemas.microsoft.com/office/drawing/2014/main" id="{6F3E3135-A775-49C6-B300-6F3010595DFC}"/>
                </a:ext>
              </a:extLst>
            </p:cNvPr>
            <p:cNvGrpSpPr/>
            <p:nvPr/>
          </p:nvGrpSpPr>
          <p:grpSpPr>
            <a:xfrm flipV="1">
              <a:off x="3936247" y="26822880"/>
              <a:ext cx="295631" cy="211062"/>
              <a:chOff x="-21161058" y="25030188"/>
              <a:chExt cx="295631" cy="211062"/>
            </a:xfrm>
          </p:grpSpPr>
          <p:sp>
            <p:nvSpPr>
              <p:cNvPr id="95" name="矩形 94">
                <a:extLst>
                  <a:ext uri="{FF2B5EF4-FFF2-40B4-BE49-F238E27FC236}">
                    <a16:creationId xmlns:a16="http://schemas.microsoft.com/office/drawing/2014/main" id="{ABE3E27E-8110-4E8B-B1BC-8B335D2AA742}"/>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910DCC10-EDEE-4616-AFFB-B4406538CA33}"/>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a:extLst>
                <a:ext uri="{FF2B5EF4-FFF2-40B4-BE49-F238E27FC236}">
                  <a16:creationId xmlns:a16="http://schemas.microsoft.com/office/drawing/2014/main" id="{71FB3F16-D021-43C1-86B1-E7C6CBA3FCA2}"/>
                </a:ext>
              </a:extLst>
            </p:cNvPr>
            <p:cNvGrpSpPr/>
            <p:nvPr/>
          </p:nvGrpSpPr>
          <p:grpSpPr>
            <a:xfrm flipH="1" flipV="1">
              <a:off x="5498626" y="26845742"/>
              <a:ext cx="295631" cy="211062"/>
              <a:chOff x="-21161058" y="25030188"/>
              <a:chExt cx="295631" cy="211062"/>
            </a:xfrm>
          </p:grpSpPr>
          <p:sp>
            <p:nvSpPr>
              <p:cNvPr id="93" name="矩形 92">
                <a:extLst>
                  <a:ext uri="{FF2B5EF4-FFF2-40B4-BE49-F238E27FC236}">
                    <a16:creationId xmlns:a16="http://schemas.microsoft.com/office/drawing/2014/main" id="{06387C6D-104A-4B16-AE70-C88C1E74C80C}"/>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DC747AF4-87C6-4F14-A0D9-BE7C791E8301}"/>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3E05BDEC-9909-446B-8F4A-09730910EB40}"/>
                </a:ext>
              </a:extLst>
            </p:cNvPr>
            <p:cNvGrpSpPr/>
            <p:nvPr/>
          </p:nvGrpSpPr>
          <p:grpSpPr>
            <a:xfrm>
              <a:off x="3936247" y="26342822"/>
              <a:ext cx="295631" cy="211062"/>
              <a:chOff x="-21161058" y="25030188"/>
              <a:chExt cx="295631" cy="211062"/>
            </a:xfrm>
          </p:grpSpPr>
          <p:sp>
            <p:nvSpPr>
              <p:cNvPr id="91" name="矩形 90">
                <a:extLst>
                  <a:ext uri="{FF2B5EF4-FFF2-40B4-BE49-F238E27FC236}">
                    <a16:creationId xmlns:a16="http://schemas.microsoft.com/office/drawing/2014/main" id="{A7C5644B-681B-4740-9057-8D36B4B54C74}"/>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F9AF73B-6279-4B9B-8A4F-A8AF9C54A55E}"/>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id="{FE4CCF8A-D998-4665-AC8F-A1369CDCFCF9}"/>
                </a:ext>
              </a:extLst>
            </p:cNvPr>
            <p:cNvGrpSpPr/>
            <p:nvPr/>
          </p:nvGrpSpPr>
          <p:grpSpPr>
            <a:xfrm flipH="1">
              <a:off x="5498626" y="26345291"/>
              <a:ext cx="295631" cy="211062"/>
              <a:chOff x="-21161058" y="25030188"/>
              <a:chExt cx="295631" cy="211062"/>
            </a:xfrm>
          </p:grpSpPr>
          <p:sp>
            <p:nvSpPr>
              <p:cNvPr id="89" name="矩形 88">
                <a:extLst>
                  <a:ext uri="{FF2B5EF4-FFF2-40B4-BE49-F238E27FC236}">
                    <a16:creationId xmlns:a16="http://schemas.microsoft.com/office/drawing/2014/main" id="{D5BCFA9B-7B44-4CEB-8CC6-600EF14A3DC3}"/>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4BCB8734-2953-4D4C-8BD8-F2F37575C895}"/>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文本框 87">
              <a:extLst>
                <a:ext uri="{FF2B5EF4-FFF2-40B4-BE49-F238E27FC236}">
                  <a16:creationId xmlns:a16="http://schemas.microsoft.com/office/drawing/2014/main" id="{1A0C8D58-C1BB-45CC-8D98-0890C4CA7E0A}"/>
                </a:ext>
              </a:extLst>
            </p:cNvPr>
            <p:cNvSpPr txBox="1"/>
            <p:nvPr/>
          </p:nvSpPr>
          <p:spPr>
            <a:xfrm>
              <a:off x="3966065" y="26480633"/>
              <a:ext cx="1800493" cy="415498"/>
            </a:xfrm>
            <a:prstGeom prst="rect">
              <a:avLst/>
            </a:prstGeom>
            <a:noFill/>
          </p:spPr>
          <p:txBody>
            <a:bodyPr wrap="none" rtlCol="0">
              <a:spAutoFit/>
            </a:bodyPr>
            <a:lstStyle/>
            <a:p>
              <a:r>
                <a:rPr lang="zh-CN" altLang="en-US" sz="2100" dirty="0"/>
                <a:t>无损预测压缩</a:t>
              </a:r>
              <a:endParaRPr lang="en-US" altLang="zh-CN" sz="2100" dirty="0"/>
            </a:p>
          </p:txBody>
        </p:sp>
      </p:grpSp>
      <p:sp>
        <p:nvSpPr>
          <p:cNvPr id="98" name="矩形 97">
            <a:extLst>
              <a:ext uri="{FF2B5EF4-FFF2-40B4-BE49-F238E27FC236}">
                <a16:creationId xmlns:a16="http://schemas.microsoft.com/office/drawing/2014/main" id="{D478E31C-58DC-4A20-83F0-B0E3230E28BF}"/>
              </a:ext>
            </a:extLst>
          </p:cNvPr>
          <p:cNvSpPr/>
          <p:nvPr/>
        </p:nvSpPr>
        <p:spPr>
          <a:xfrm>
            <a:off x="1" y="0"/>
            <a:ext cx="28440062" cy="4298792"/>
          </a:xfrm>
          <a:prstGeom prst="rect">
            <a:avLst/>
          </a:prstGeom>
          <a:gradFill>
            <a:gsLst>
              <a:gs pos="0">
                <a:schemeClr val="accent1">
                  <a:lumMod val="5000"/>
                  <a:lumOff val="95000"/>
                </a:schemeClr>
              </a:gs>
              <a:gs pos="74000">
                <a:schemeClr val="accent1">
                  <a:lumMod val="45000"/>
                  <a:lumOff val="55000"/>
                </a:schemeClr>
              </a:gs>
              <a:gs pos="100000">
                <a:schemeClr val="tx2">
                  <a:lumMod val="60000"/>
                  <a:lumOff val="40000"/>
                </a:schemeClr>
              </a:gs>
            </a:gsLst>
            <a:lin ang="5400000" scaled="1"/>
          </a:gradFill>
          <a:ln>
            <a:solidFill>
              <a:schemeClr val="accent3">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等腰三角形 98">
            <a:extLst>
              <a:ext uri="{FF2B5EF4-FFF2-40B4-BE49-F238E27FC236}">
                <a16:creationId xmlns:a16="http://schemas.microsoft.com/office/drawing/2014/main" id="{24813051-C232-4029-878F-C3E42E21D96C}"/>
              </a:ext>
            </a:extLst>
          </p:cNvPr>
          <p:cNvSpPr/>
          <p:nvPr/>
        </p:nvSpPr>
        <p:spPr>
          <a:xfrm rot="16200000">
            <a:off x="24359157" y="2237424"/>
            <a:ext cx="4039074" cy="4122738"/>
          </a:xfrm>
          <a:prstGeom prst="triangle">
            <a:avLst>
              <a:gd name="adj" fmla="val 49113"/>
            </a:avLst>
          </a:prstGeom>
          <a:solidFill>
            <a:srgbClr val="5DC2D0"/>
          </a:solidFill>
          <a:ln>
            <a:solidFill>
              <a:srgbClr val="91A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箭头: V 形 101">
            <a:extLst>
              <a:ext uri="{FF2B5EF4-FFF2-40B4-BE49-F238E27FC236}">
                <a16:creationId xmlns:a16="http://schemas.microsoft.com/office/drawing/2014/main" id="{812118FE-560E-4B3A-BE73-CAFBD33CF080}"/>
              </a:ext>
            </a:extLst>
          </p:cNvPr>
          <p:cNvSpPr/>
          <p:nvPr/>
        </p:nvSpPr>
        <p:spPr>
          <a:xfrm>
            <a:off x="2177631" y="31834399"/>
            <a:ext cx="3459094" cy="259176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文本框 116">
            <a:extLst>
              <a:ext uri="{FF2B5EF4-FFF2-40B4-BE49-F238E27FC236}">
                <a16:creationId xmlns:a16="http://schemas.microsoft.com/office/drawing/2014/main" id="{DA96B4BB-A01B-4EAE-ACEC-14CAF0984F10}"/>
              </a:ext>
            </a:extLst>
          </p:cNvPr>
          <p:cNvSpPr txBox="1"/>
          <p:nvPr/>
        </p:nvSpPr>
        <p:spPr>
          <a:xfrm>
            <a:off x="4743354" y="1402127"/>
            <a:ext cx="25983290" cy="2677656"/>
          </a:xfrm>
          <a:prstGeom prst="rect">
            <a:avLst/>
          </a:prstGeom>
          <a:noFill/>
        </p:spPr>
        <p:txBody>
          <a:bodyPr wrap="square" rtlCol="0">
            <a:spAutoFit/>
          </a:bodyPr>
          <a:lstStyle/>
          <a:p>
            <a:r>
              <a:rPr lang="zh-CN" altLang="zh-CN" sz="8000" b="1" dirty="0">
                <a:solidFill>
                  <a:schemeClr val="accent6">
                    <a:lumMod val="50000"/>
                  </a:schemeClr>
                </a:solidFill>
                <a:latin typeface="微软雅黑" panose="020B0703020204020201" pitchFamily="34" charset="-122"/>
                <a:ea typeface="微软雅黑" panose="020B0703020204020201" pitchFamily="34" charset="-122"/>
              </a:rPr>
              <a:t>基于</a:t>
            </a:r>
            <a:r>
              <a:rPr lang="en-US" altLang="zh-CN" sz="8000" b="1" dirty="0">
                <a:solidFill>
                  <a:schemeClr val="accent6">
                    <a:lumMod val="50000"/>
                  </a:schemeClr>
                </a:solidFill>
                <a:latin typeface="微软雅黑" panose="020B0703020204020201" pitchFamily="34" charset="-122"/>
                <a:ea typeface="微软雅黑" panose="020B0703020204020201" pitchFamily="34" charset="-122"/>
              </a:rPr>
              <a:t>MATLAB </a:t>
            </a:r>
            <a:r>
              <a:rPr lang="zh-CN" altLang="zh-CN" sz="8000" b="1" dirty="0">
                <a:solidFill>
                  <a:schemeClr val="accent6">
                    <a:lumMod val="50000"/>
                  </a:schemeClr>
                </a:solidFill>
                <a:latin typeface="微软雅黑" panose="020B0703020204020201" pitchFamily="34" charset="-122"/>
                <a:ea typeface="微软雅黑" panose="020B0703020204020201" pitchFamily="34" charset="-122"/>
              </a:rPr>
              <a:t>的数字图像处理集成平台</a:t>
            </a:r>
          </a:p>
          <a:p>
            <a:endParaRPr lang="zh-CN" altLang="en-US" sz="8800" dirty="0">
              <a:latin typeface="微软雅黑" panose="020B0703020204020201" pitchFamily="34" charset="-122"/>
              <a:ea typeface="微软雅黑" panose="020B0703020204020201" pitchFamily="34" charset="-122"/>
            </a:endParaRPr>
          </a:p>
        </p:txBody>
      </p:sp>
    </p:spTree>
    <p:extLst>
      <p:ext uri="{BB962C8B-B14F-4D97-AF65-F5344CB8AC3E}">
        <p14:creationId xmlns:p14="http://schemas.microsoft.com/office/powerpoint/2010/main" val="91205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9B2DBC4C-D976-4BF3-A727-74FBB3287B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9061" y="14581306"/>
            <a:ext cx="14570595" cy="12385006"/>
          </a:xfrm>
        </p:spPr>
      </p:pic>
      <p:pic>
        <p:nvPicPr>
          <p:cNvPr id="4" name="图片 3">
            <a:extLst>
              <a:ext uri="{FF2B5EF4-FFF2-40B4-BE49-F238E27FC236}">
                <a16:creationId xmlns:a16="http://schemas.microsoft.com/office/drawing/2014/main" id="{4D90C385-80DE-4B39-A63F-B3ED3D323B26}"/>
              </a:ext>
            </a:extLst>
          </p:cNvPr>
          <p:cNvPicPr>
            <a:picLocks noChangeAspect="1"/>
          </p:cNvPicPr>
          <p:nvPr/>
        </p:nvPicPr>
        <p:blipFill>
          <a:blip r:embed="rId3"/>
          <a:stretch>
            <a:fillRect/>
          </a:stretch>
        </p:blipFill>
        <p:spPr>
          <a:xfrm>
            <a:off x="20224325" y="14581305"/>
            <a:ext cx="26797425" cy="19137477"/>
          </a:xfrm>
          <a:prstGeom prst="rect">
            <a:avLst/>
          </a:prstGeom>
        </p:spPr>
      </p:pic>
      <p:pic>
        <p:nvPicPr>
          <p:cNvPr id="8" name="图片 7">
            <a:extLst>
              <a:ext uri="{FF2B5EF4-FFF2-40B4-BE49-F238E27FC236}">
                <a16:creationId xmlns:a16="http://schemas.microsoft.com/office/drawing/2014/main" id="{D900C1B1-BCCD-4F28-88F5-9BE386D41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1862" y="952372"/>
            <a:ext cx="14570596" cy="12385007"/>
          </a:xfrm>
          <a:prstGeom prst="rect">
            <a:avLst/>
          </a:prstGeom>
        </p:spPr>
      </p:pic>
      <p:pic>
        <p:nvPicPr>
          <p:cNvPr id="10" name="图片 9">
            <a:extLst>
              <a:ext uri="{FF2B5EF4-FFF2-40B4-BE49-F238E27FC236}">
                <a16:creationId xmlns:a16="http://schemas.microsoft.com/office/drawing/2014/main" id="{082EF85D-5063-4F2E-8851-AFB6BF41F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0420" y="14581306"/>
            <a:ext cx="14570595" cy="12385006"/>
          </a:xfrm>
          <a:prstGeom prst="rect">
            <a:avLst/>
          </a:prstGeom>
        </p:spPr>
      </p:pic>
      <p:pic>
        <p:nvPicPr>
          <p:cNvPr id="12" name="图片 11">
            <a:extLst>
              <a:ext uri="{FF2B5EF4-FFF2-40B4-BE49-F238E27FC236}">
                <a16:creationId xmlns:a16="http://schemas.microsoft.com/office/drawing/2014/main" id="{2E7EC7D3-EF69-4E05-9C65-DEA571ADF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6450" y="952373"/>
            <a:ext cx="14570596" cy="12385007"/>
          </a:xfrm>
          <a:prstGeom prst="rect">
            <a:avLst/>
          </a:prstGeom>
        </p:spPr>
      </p:pic>
      <p:pic>
        <p:nvPicPr>
          <p:cNvPr id="14" name="图片 13">
            <a:extLst>
              <a:ext uri="{FF2B5EF4-FFF2-40B4-BE49-F238E27FC236}">
                <a16:creationId xmlns:a16="http://schemas.microsoft.com/office/drawing/2014/main" id="{D3A616B2-6486-49BF-9EBB-9BBFED61A2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2344" y="14581305"/>
            <a:ext cx="14570596" cy="12385007"/>
          </a:xfrm>
          <a:prstGeom prst="rect">
            <a:avLst/>
          </a:prstGeom>
        </p:spPr>
      </p:pic>
      <p:pic>
        <p:nvPicPr>
          <p:cNvPr id="16" name="图片 15">
            <a:extLst>
              <a:ext uri="{FF2B5EF4-FFF2-40B4-BE49-F238E27FC236}">
                <a16:creationId xmlns:a16="http://schemas.microsoft.com/office/drawing/2014/main" id="{BD7993D7-C47F-43D5-BF7E-D6F315A82B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72344" y="952374"/>
            <a:ext cx="14570596" cy="12385007"/>
          </a:xfrm>
          <a:prstGeom prst="rect">
            <a:avLst/>
          </a:prstGeom>
        </p:spPr>
      </p:pic>
      <p:pic>
        <p:nvPicPr>
          <p:cNvPr id="18" name="图片 17">
            <a:extLst>
              <a:ext uri="{FF2B5EF4-FFF2-40B4-BE49-F238E27FC236}">
                <a16:creationId xmlns:a16="http://schemas.microsoft.com/office/drawing/2014/main" id="{3DE678B5-462A-420B-938B-2E2E06D143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03965" y="28210238"/>
            <a:ext cx="14570595" cy="12385007"/>
          </a:xfrm>
          <a:prstGeom prst="rect">
            <a:avLst/>
          </a:prstGeom>
        </p:spPr>
      </p:pic>
    </p:spTree>
    <p:extLst>
      <p:ext uri="{BB962C8B-B14F-4D97-AF65-F5344CB8AC3E}">
        <p14:creationId xmlns:p14="http://schemas.microsoft.com/office/powerpoint/2010/main" val="8534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5CED5"/>
        </a:solidFill>
        <a:effectLst/>
      </p:bgPr>
    </p:bg>
    <p:spTree>
      <p:nvGrpSpPr>
        <p:cNvPr id="1" name=""/>
        <p:cNvGrpSpPr/>
        <p:nvPr/>
      </p:nvGrpSpPr>
      <p:grpSpPr>
        <a:xfrm>
          <a:off x="0" y="0"/>
          <a:ext cx="0" cy="0"/>
          <a:chOff x="0" y="0"/>
          <a:chExt cx="0" cy="0"/>
        </a:xfrm>
      </p:grpSpPr>
      <p:grpSp>
        <p:nvGrpSpPr>
          <p:cNvPr id="246" name="组合 245">
            <a:extLst>
              <a:ext uri="{FF2B5EF4-FFF2-40B4-BE49-F238E27FC236}">
                <a16:creationId xmlns:a16="http://schemas.microsoft.com/office/drawing/2014/main" id="{817ADEBC-4C23-4DCA-AC49-6EB330503A9E}"/>
              </a:ext>
            </a:extLst>
          </p:cNvPr>
          <p:cNvGrpSpPr/>
          <p:nvPr/>
        </p:nvGrpSpPr>
        <p:grpSpPr>
          <a:xfrm>
            <a:off x="1718533" y="20549876"/>
            <a:ext cx="9094349" cy="773665"/>
            <a:chOff x="1836011" y="16107508"/>
            <a:chExt cx="9094349" cy="773665"/>
          </a:xfrm>
          <a:solidFill>
            <a:srgbClr val="404040"/>
          </a:solidFill>
        </p:grpSpPr>
        <p:sp>
          <p:nvSpPr>
            <p:cNvPr id="247" name="矩形 246">
              <a:extLst>
                <a:ext uri="{FF2B5EF4-FFF2-40B4-BE49-F238E27FC236}">
                  <a16:creationId xmlns:a16="http://schemas.microsoft.com/office/drawing/2014/main" id="{5CD5D029-6448-439F-8FD5-B3F6B9426A56}"/>
                </a:ext>
              </a:extLst>
            </p:cNvPr>
            <p:cNvSpPr/>
            <p:nvPr/>
          </p:nvSpPr>
          <p:spPr>
            <a:xfrm>
              <a:off x="1836011" y="16107508"/>
              <a:ext cx="4375412" cy="6534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平行四边形 247">
              <a:extLst>
                <a:ext uri="{FF2B5EF4-FFF2-40B4-BE49-F238E27FC236}">
                  <a16:creationId xmlns:a16="http://schemas.microsoft.com/office/drawing/2014/main" id="{58DEF7BC-A13A-470D-9BF2-570218968113}"/>
                </a:ext>
              </a:extLst>
            </p:cNvPr>
            <p:cNvSpPr/>
            <p:nvPr/>
          </p:nvSpPr>
          <p:spPr>
            <a:xfrm flipH="1">
              <a:off x="5471030" y="16114323"/>
              <a:ext cx="1420761" cy="766850"/>
            </a:xfrm>
            <a:prstGeom prst="parallelogram">
              <a:avLst>
                <a:gd name="adj" fmla="val 799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2DFB3DC7-70E6-470B-B4A7-87E6247664CA}"/>
                </a:ext>
              </a:extLst>
            </p:cNvPr>
            <p:cNvSpPr/>
            <p:nvPr/>
          </p:nvSpPr>
          <p:spPr>
            <a:xfrm>
              <a:off x="6309062" y="16629142"/>
              <a:ext cx="4621298" cy="244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6F38D40B-2935-4B21-945E-086D3C51F95A}"/>
              </a:ext>
            </a:extLst>
          </p:cNvPr>
          <p:cNvGrpSpPr/>
          <p:nvPr/>
        </p:nvGrpSpPr>
        <p:grpSpPr>
          <a:xfrm>
            <a:off x="1" y="0"/>
            <a:ext cx="28440062" cy="7670800"/>
            <a:chOff x="1" y="0"/>
            <a:chExt cx="28440062" cy="8959850"/>
          </a:xfrm>
          <a:effectLst>
            <a:outerShdw blurRad="50800" dist="38100" dir="2700000" algn="tl" rotWithShape="0">
              <a:prstClr val="black">
                <a:alpha val="40000"/>
              </a:prstClr>
            </a:outerShdw>
          </a:effectLst>
        </p:grpSpPr>
        <p:sp>
          <p:nvSpPr>
            <p:cNvPr id="112" name="矩形 111">
              <a:extLst>
                <a:ext uri="{FF2B5EF4-FFF2-40B4-BE49-F238E27FC236}">
                  <a16:creationId xmlns:a16="http://schemas.microsoft.com/office/drawing/2014/main" id="{754BA100-DB40-4C4E-A321-D1DCB3BAA495}"/>
                </a:ext>
              </a:extLst>
            </p:cNvPr>
            <p:cNvSpPr/>
            <p:nvPr/>
          </p:nvSpPr>
          <p:spPr>
            <a:xfrm>
              <a:off x="1" y="0"/>
              <a:ext cx="28440062" cy="6096000"/>
            </a:xfrm>
            <a:prstGeom prst="rect">
              <a:avLst/>
            </a:prstGeom>
            <a:solidFill>
              <a:srgbClr val="91A4AE"/>
            </a:solidFill>
            <a:ln>
              <a:solidFill>
                <a:srgbClr val="C5CED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等腰三角形 112">
              <a:extLst>
                <a:ext uri="{FF2B5EF4-FFF2-40B4-BE49-F238E27FC236}">
                  <a16:creationId xmlns:a16="http://schemas.microsoft.com/office/drawing/2014/main" id="{DD15BA4D-7A67-402C-9648-E02F78AA07B5}"/>
                </a:ext>
              </a:extLst>
            </p:cNvPr>
            <p:cNvSpPr/>
            <p:nvPr/>
          </p:nvSpPr>
          <p:spPr>
            <a:xfrm rot="16200000">
              <a:off x="23514844" y="4034631"/>
              <a:ext cx="5727700" cy="4122738"/>
            </a:xfrm>
            <a:prstGeom prst="triangle">
              <a:avLst>
                <a:gd name="adj" fmla="val 49113"/>
              </a:avLst>
            </a:prstGeom>
            <a:solidFill>
              <a:srgbClr val="F7971E"/>
            </a:solidFill>
            <a:ln>
              <a:solidFill>
                <a:schemeClr val="tx2">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等腰三角形 8">
            <a:extLst>
              <a:ext uri="{FF2B5EF4-FFF2-40B4-BE49-F238E27FC236}">
                <a16:creationId xmlns:a16="http://schemas.microsoft.com/office/drawing/2014/main" id="{34771AE4-CEAE-4E77-8BCC-9E9533D54B47}"/>
              </a:ext>
            </a:extLst>
          </p:cNvPr>
          <p:cNvSpPr/>
          <p:nvPr/>
        </p:nvSpPr>
        <p:spPr>
          <a:xfrm rot="16200000">
            <a:off x="22422990" y="29698300"/>
            <a:ext cx="5004696" cy="7029450"/>
          </a:xfrm>
          <a:prstGeom prst="triangle">
            <a:avLst>
              <a:gd name="adj" fmla="val 18026"/>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a16="http://schemas.microsoft.com/office/drawing/2014/main" id="{D32A5983-8FB1-4942-BB41-4612F3DCA8FE}"/>
              </a:ext>
            </a:extLst>
          </p:cNvPr>
          <p:cNvSpPr/>
          <p:nvPr/>
        </p:nvSpPr>
        <p:spPr>
          <a:xfrm rot="20285479">
            <a:off x="14241833" y="32399891"/>
            <a:ext cx="15410411" cy="3386637"/>
          </a:xfrm>
          <a:prstGeom prst="rtTriangle">
            <a:avLst/>
          </a:prstGeom>
          <a:solidFill>
            <a:srgbClr val="F7971E"/>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a:extLst>
              <a:ext uri="{FF2B5EF4-FFF2-40B4-BE49-F238E27FC236}">
                <a16:creationId xmlns:a16="http://schemas.microsoft.com/office/drawing/2014/main" id="{1A8B31BB-CBAB-4A5A-A1FF-BF2FF5D97160}"/>
              </a:ext>
            </a:extLst>
          </p:cNvPr>
          <p:cNvSpPr/>
          <p:nvPr/>
        </p:nvSpPr>
        <p:spPr>
          <a:xfrm>
            <a:off x="0" y="31564625"/>
            <a:ext cx="32004000" cy="7311536"/>
          </a:xfrm>
          <a:prstGeom prst="r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7" name="箭头: V 形 6">
            <a:extLst>
              <a:ext uri="{FF2B5EF4-FFF2-40B4-BE49-F238E27FC236}">
                <a16:creationId xmlns:a16="http://schemas.microsoft.com/office/drawing/2014/main" id="{FD2EF21A-EEA0-4EB5-8035-55C8746075F6}"/>
              </a:ext>
            </a:extLst>
          </p:cNvPr>
          <p:cNvSpPr/>
          <p:nvPr/>
        </p:nvSpPr>
        <p:spPr>
          <a:xfrm>
            <a:off x="5169046" y="31857261"/>
            <a:ext cx="3459094" cy="2591767"/>
          </a:xfrm>
          <a:prstGeom prst="chevron">
            <a:avLst/>
          </a:prstGeom>
          <a:solidFill>
            <a:srgbClr val="F79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516966AE-9D56-42A6-8192-112DA5FC80DB}"/>
              </a:ext>
            </a:extLst>
          </p:cNvPr>
          <p:cNvSpPr/>
          <p:nvPr/>
        </p:nvSpPr>
        <p:spPr>
          <a:xfrm flipH="1">
            <a:off x="20450311" y="34644585"/>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CB1E4019-3B2A-41D5-B16C-A4569FEB3736}"/>
              </a:ext>
            </a:extLst>
          </p:cNvPr>
          <p:cNvSpPr/>
          <p:nvPr/>
        </p:nvSpPr>
        <p:spPr>
          <a:xfrm flipH="1">
            <a:off x="23369977" y="34667914"/>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箭头: V 形 11">
            <a:extLst>
              <a:ext uri="{FF2B5EF4-FFF2-40B4-BE49-F238E27FC236}">
                <a16:creationId xmlns:a16="http://schemas.microsoft.com/office/drawing/2014/main" id="{9E7825ED-1377-4624-ABC0-4B75AFBA95B3}"/>
              </a:ext>
            </a:extLst>
          </p:cNvPr>
          <p:cNvSpPr/>
          <p:nvPr/>
        </p:nvSpPr>
        <p:spPr>
          <a:xfrm flipH="1">
            <a:off x="26238074" y="34644585"/>
            <a:ext cx="2858246" cy="2141575"/>
          </a:xfrm>
          <a:prstGeom prst="chevron">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矩形 12">
            <a:extLst>
              <a:ext uri="{FF2B5EF4-FFF2-40B4-BE49-F238E27FC236}">
                <a16:creationId xmlns:a16="http://schemas.microsoft.com/office/drawing/2014/main" id="{87A89E0E-1DDF-4A03-8B4A-A8CC685523D6}"/>
              </a:ext>
            </a:extLst>
          </p:cNvPr>
          <p:cNvSpPr/>
          <p:nvPr/>
        </p:nvSpPr>
        <p:spPr>
          <a:xfrm flipH="1">
            <a:off x="12416925" y="12791677"/>
            <a:ext cx="45719" cy="18121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6B23D62-5072-4DDD-AC28-BCF420E6E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628" y="12350778"/>
            <a:ext cx="3941424" cy="3350211"/>
          </a:xfrm>
          <a:prstGeom prst="rect">
            <a:avLst/>
          </a:prstGeom>
        </p:spPr>
      </p:pic>
      <p:grpSp>
        <p:nvGrpSpPr>
          <p:cNvPr id="23" name="组合 22">
            <a:extLst>
              <a:ext uri="{FF2B5EF4-FFF2-40B4-BE49-F238E27FC236}">
                <a16:creationId xmlns:a16="http://schemas.microsoft.com/office/drawing/2014/main" id="{CD4873A0-87B9-4608-B484-789ED03D6393}"/>
              </a:ext>
            </a:extLst>
          </p:cNvPr>
          <p:cNvGrpSpPr/>
          <p:nvPr/>
        </p:nvGrpSpPr>
        <p:grpSpPr>
          <a:xfrm>
            <a:off x="1364472" y="13368032"/>
            <a:ext cx="1916440" cy="713982"/>
            <a:chOff x="3877817" y="26342822"/>
            <a:chExt cx="1916440" cy="713982"/>
          </a:xfrm>
        </p:grpSpPr>
        <p:grpSp>
          <p:nvGrpSpPr>
            <p:cNvPr id="24" name="组合 23">
              <a:extLst>
                <a:ext uri="{FF2B5EF4-FFF2-40B4-BE49-F238E27FC236}">
                  <a16:creationId xmlns:a16="http://schemas.microsoft.com/office/drawing/2014/main" id="{4A152436-C134-464E-B411-34162D726D2E}"/>
                </a:ext>
              </a:extLst>
            </p:cNvPr>
            <p:cNvGrpSpPr/>
            <p:nvPr/>
          </p:nvGrpSpPr>
          <p:grpSpPr>
            <a:xfrm flipV="1">
              <a:off x="3936247" y="26822880"/>
              <a:ext cx="295631" cy="211062"/>
              <a:chOff x="-21161058" y="25030188"/>
              <a:chExt cx="295631" cy="211062"/>
            </a:xfrm>
          </p:grpSpPr>
          <p:sp>
            <p:nvSpPr>
              <p:cNvPr id="35" name="矩形 34">
                <a:extLst>
                  <a:ext uri="{FF2B5EF4-FFF2-40B4-BE49-F238E27FC236}">
                    <a16:creationId xmlns:a16="http://schemas.microsoft.com/office/drawing/2014/main" id="{8E96B671-0084-46A6-ABE0-FD01F666B5DA}"/>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349F4E9-FDA7-4CFB-BF7F-003A513DB277}"/>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8BA2C5C4-E7D2-4F22-87EB-CC983025D5B7}"/>
                </a:ext>
              </a:extLst>
            </p:cNvPr>
            <p:cNvGrpSpPr/>
            <p:nvPr/>
          </p:nvGrpSpPr>
          <p:grpSpPr>
            <a:xfrm flipH="1" flipV="1">
              <a:off x="5498626" y="26845742"/>
              <a:ext cx="295631" cy="211062"/>
              <a:chOff x="-21161058" y="25030188"/>
              <a:chExt cx="295631" cy="211062"/>
            </a:xfrm>
          </p:grpSpPr>
          <p:sp>
            <p:nvSpPr>
              <p:cNvPr id="33" name="矩形 32">
                <a:extLst>
                  <a:ext uri="{FF2B5EF4-FFF2-40B4-BE49-F238E27FC236}">
                    <a16:creationId xmlns:a16="http://schemas.microsoft.com/office/drawing/2014/main" id="{054496F6-953B-4F3A-8F3D-B6E94051F241}"/>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67E89BD-CE3A-4BFC-BDCE-92E3C44371EE}"/>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68410DC2-F006-4283-AC2A-9DC765B49BCC}"/>
                </a:ext>
              </a:extLst>
            </p:cNvPr>
            <p:cNvGrpSpPr/>
            <p:nvPr/>
          </p:nvGrpSpPr>
          <p:grpSpPr>
            <a:xfrm>
              <a:off x="3936247" y="26342822"/>
              <a:ext cx="295631" cy="211062"/>
              <a:chOff x="-21161058" y="25030188"/>
              <a:chExt cx="295631" cy="211062"/>
            </a:xfrm>
          </p:grpSpPr>
          <p:sp>
            <p:nvSpPr>
              <p:cNvPr id="31" name="矩形 30">
                <a:extLst>
                  <a:ext uri="{FF2B5EF4-FFF2-40B4-BE49-F238E27FC236}">
                    <a16:creationId xmlns:a16="http://schemas.microsoft.com/office/drawing/2014/main" id="{2C44029D-BFD7-414E-85D9-760E27641E92}"/>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9A99885-0C6B-46A6-A366-D89094C9533C}"/>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BB24A2E8-B20E-4B42-B7A7-F2316F8BBEAC}"/>
                </a:ext>
              </a:extLst>
            </p:cNvPr>
            <p:cNvGrpSpPr/>
            <p:nvPr/>
          </p:nvGrpSpPr>
          <p:grpSpPr>
            <a:xfrm flipH="1">
              <a:off x="5498626" y="26345291"/>
              <a:ext cx="295631" cy="211062"/>
              <a:chOff x="-21161058" y="25030188"/>
              <a:chExt cx="295631" cy="211062"/>
            </a:xfrm>
          </p:grpSpPr>
          <p:sp>
            <p:nvSpPr>
              <p:cNvPr id="29" name="矩形 28">
                <a:extLst>
                  <a:ext uri="{FF2B5EF4-FFF2-40B4-BE49-F238E27FC236}">
                    <a16:creationId xmlns:a16="http://schemas.microsoft.com/office/drawing/2014/main" id="{54EC5E8D-4B84-477A-9CCC-93399EE116B5}"/>
                  </a:ext>
                </a:extLst>
              </p:cNvPr>
              <p:cNvSpPr/>
              <p:nvPr/>
            </p:nvSpPr>
            <p:spPr>
              <a:xfrm flipH="1" flipV="1">
                <a:off x="-21161058" y="25030188"/>
                <a:ext cx="45719" cy="2110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D8B97F5-DDAB-417D-B997-1FBCA33176E2}"/>
                  </a:ext>
                </a:extLst>
              </p:cNvPr>
              <p:cNvSpPr/>
              <p:nvPr/>
            </p:nvSpPr>
            <p:spPr>
              <a:xfrm rot="16200000" flipH="1" flipV="1">
                <a:off x="-21019005" y="24922332"/>
                <a:ext cx="45719" cy="2614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57F6FAE9-487C-486B-8EF0-FBFCE4188D83}"/>
                </a:ext>
              </a:extLst>
            </p:cNvPr>
            <p:cNvSpPr txBox="1"/>
            <p:nvPr/>
          </p:nvSpPr>
          <p:spPr>
            <a:xfrm>
              <a:off x="3877817" y="26411383"/>
              <a:ext cx="1656223" cy="553998"/>
            </a:xfrm>
            <a:prstGeom prst="rect">
              <a:avLst/>
            </a:prstGeom>
            <a:noFill/>
          </p:spPr>
          <p:txBody>
            <a:bodyPr wrap="none" rtlCol="0">
              <a:spAutoFit/>
            </a:bodyPr>
            <a:lstStyle/>
            <a:p>
              <a:pPr algn="ctr"/>
              <a:r>
                <a:rPr lang="zh-CN" altLang="en-US" sz="3000" dirty="0"/>
                <a:t>   未处理</a:t>
              </a:r>
              <a:endParaRPr lang="en-US" altLang="zh-CN" sz="3000" dirty="0"/>
            </a:p>
          </p:txBody>
        </p:sp>
      </p:grpSp>
      <p:sp>
        <p:nvSpPr>
          <p:cNvPr id="102" name="箭头: V 形 101">
            <a:extLst>
              <a:ext uri="{FF2B5EF4-FFF2-40B4-BE49-F238E27FC236}">
                <a16:creationId xmlns:a16="http://schemas.microsoft.com/office/drawing/2014/main" id="{812118FE-560E-4B3A-BE73-CAFBD33CF080}"/>
              </a:ext>
            </a:extLst>
          </p:cNvPr>
          <p:cNvSpPr/>
          <p:nvPr/>
        </p:nvSpPr>
        <p:spPr>
          <a:xfrm>
            <a:off x="1243591" y="31834399"/>
            <a:ext cx="3459094" cy="2591767"/>
          </a:xfrm>
          <a:prstGeom prst="chevron">
            <a:avLst/>
          </a:prstGeom>
          <a:solidFill>
            <a:srgbClr val="F79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文本框 116">
            <a:extLst>
              <a:ext uri="{FF2B5EF4-FFF2-40B4-BE49-F238E27FC236}">
                <a16:creationId xmlns:a16="http://schemas.microsoft.com/office/drawing/2014/main" id="{DA96B4BB-A01B-4EAE-ACEC-14CAF0984F10}"/>
              </a:ext>
            </a:extLst>
          </p:cNvPr>
          <p:cNvSpPr txBox="1"/>
          <p:nvPr/>
        </p:nvSpPr>
        <p:spPr>
          <a:xfrm>
            <a:off x="6039375" y="1378805"/>
            <a:ext cx="19115060" cy="2677656"/>
          </a:xfrm>
          <a:prstGeom prst="rect">
            <a:avLst/>
          </a:prstGeom>
          <a:noFill/>
        </p:spPr>
        <p:txBody>
          <a:bodyPr wrap="square" rtlCol="0">
            <a:spAutoFit/>
          </a:bodyPr>
          <a:lstStyle/>
          <a:p>
            <a:r>
              <a:rPr lang="zh-CN" altLang="zh-CN" sz="8000" b="1" dirty="0">
                <a:latin typeface="微软雅黑" panose="020B0703020204020201" pitchFamily="34" charset="-122"/>
                <a:ea typeface="微软雅黑" panose="020B0703020204020201" pitchFamily="34" charset="-122"/>
              </a:rPr>
              <a:t>基于</a:t>
            </a:r>
            <a:r>
              <a:rPr lang="en-US" altLang="zh-CN" sz="8000" b="1" dirty="0">
                <a:latin typeface="微软雅黑" panose="020B0703020204020201" pitchFamily="34" charset="-122"/>
                <a:ea typeface="微软雅黑" panose="020B0703020204020201" pitchFamily="34" charset="-122"/>
              </a:rPr>
              <a:t>MATLAB </a:t>
            </a:r>
            <a:r>
              <a:rPr lang="zh-CN" altLang="zh-CN" sz="8000" b="1" dirty="0">
                <a:latin typeface="微软雅黑" panose="020B0703020204020201" pitchFamily="34" charset="-122"/>
                <a:ea typeface="微软雅黑" panose="020B0703020204020201" pitchFamily="34" charset="-122"/>
              </a:rPr>
              <a:t>的数字图像处理集成平台</a:t>
            </a:r>
          </a:p>
          <a:p>
            <a:endParaRPr lang="zh-CN" altLang="en-US" sz="8800" dirty="0">
              <a:latin typeface="微软雅黑" panose="020B0703020204020201" pitchFamily="34" charset="-122"/>
              <a:ea typeface="微软雅黑" panose="020B0703020204020201" pitchFamily="34" charset="-122"/>
            </a:endParaRPr>
          </a:p>
        </p:txBody>
      </p:sp>
      <p:sp>
        <p:nvSpPr>
          <p:cNvPr id="100" name="箭头: V 形 99">
            <a:extLst>
              <a:ext uri="{FF2B5EF4-FFF2-40B4-BE49-F238E27FC236}">
                <a16:creationId xmlns:a16="http://schemas.microsoft.com/office/drawing/2014/main" id="{1FF04533-2D33-4A44-8B7B-068F29D702FE}"/>
              </a:ext>
            </a:extLst>
          </p:cNvPr>
          <p:cNvSpPr/>
          <p:nvPr/>
        </p:nvSpPr>
        <p:spPr>
          <a:xfrm rot="258679">
            <a:off x="12662205" y="33962654"/>
            <a:ext cx="2858246" cy="2141575"/>
          </a:xfrm>
          <a:prstGeom prst="chevron">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箭头: V 形 100">
            <a:extLst>
              <a:ext uri="{FF2B5EF4-FFF2-40B4-BE49-F238E27FC236}">
                <a16:creationId xmlns:a16="http://schemas.microsoft.com/office/drawing/2014/main" id="{0550DDFC-F364-40E1-BF45-BCDD1F21956B}"/>
              </a:ext>
            </a:extLst>
          </p:cNvPr>
          <p:cNvSpPr/>
          <p:nvPr/>
        </p:nvSpPr>
        <p:spPr>
          <a:xfrm rot="258679">
            <a:off x="15260018" y="34530572"/>
            <a:ext cx="2858246" cy="2141575"/>
          </a:xfrm>
          <a:prstGeom prst="chevron">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文本框 102">
            <a:extLst>
              <a:ext uri="{FF2B5EF4-FFF2-40B4-BE49-F238E27FC236}">
                <a16:creationId xmlns:a16="http://schemas.microsoft.com/office/drawing/2014/main" id="{C29D2C30-C717-44A4-9A3D-6BA686DA3D35}"/>
              </a:ext>
            </a:extLst>
          </p:cNvPr>
          <p:cNvSpPr txBox="1"/>
          <p:nvPr/>
        </p:nvSpPr>
        <p:spPr>
          <a:xfrm>
            <a:off x="12012445" y="31569090"/>
            <a:ext cx="5384807" cy="1446550"/>
          </a:xfrm>
          <a:prstGeom prst="rect">
            <a:avLst/>
          </a:prstGeom>
          <a:noFill/>
        </p:spPr>
        <p:txBody>
          <a:bodyPr wrap="none" rtlCol="0">
            <a:spAutoFit/>
          </a:bodyPr>
          <a:lstStyle/>
          <a:p>
            <a:pPr algn="ctr"/>
            <a:r>
              <a:rPr lang="en-US" altLang="zh-CN" sz="8800" b="1" dirty="0">
                <a:solidFill>
                  <a:srgbClr val="F7971E"/>
                </a:solidFill>
              </a:rPr>
              <a:t>Photo</a:t>
            </a:r>
            <a:r>
              <a:rPr lang="en-US" altLang="zh-CN" sz="8800" b="1" dirty="0"/>
              <a:t> </a:t>
            </a:r>
            <a:r>
              <a:rPr lang="en-US" altLang="zh-CN" sz="8800" b="1" dirty="0">
                <a:solidFill>
                  <a:schemeClr val="tx1">
                    <a:lumMod val="75000"/>
                    <a:lumOff val="25000"/>
                  </a:schemeClr>
                </a:solidFill>
              </a:rPr>
              <a:t>Lab</a:t>
            </a:r>
          </a:p>
        </p:txBody>
      </p:sp>
      <p:sp>
        <p:nvSpPr>
          <p:cNvPr id="104" name="文本框 103">
            <a:extLst>
              <a:ext uri="{FF2B5EF4-FFF2-40B4-BE49-F238E27FC236}">
                <a16:creationId xmlns:a16="http://schemas.microsoft.com/office/drawing/2014/main" id="{CD7B2905-65BA-4E6C-BBD3-E903E646CEAE}"/>
              </a:ext>
            </a:extLst>
          </p:cNvPr>
          <p:cNvSpPr txBox="1"/>
          <p:nvPr/>
        </p:nvSpPr>
        <p:spPr>
          <a:xfrm>
            <a:off x="5976964" y="2902301"/>
            <a:ext cx="19088090" cy="769441"/>
          </a:xfrm>
          <a:prstGeom prst="rect">
            <a:avLst/>
          </a:prstGeom>
          <a:noFill/>
        </p:spPr>
        <p:txBody>
          <a:bodyPr wrap="square" rtlCol="0">
            <a:spAutoFit/>
          </a:bodyPr>
          <a:lstStyle/>
          <a:p>
            <a:r>
              <a:rPr lang="en-US" altLang="zh-CN" sz="4400" b="1" dirty="0">
                <a:solidFill>
                  <a:srgbClr val="FFFF00"/>
                </a:solidFill>
                <a:latin typeface="微软雅黑" panose="020B0703020204020201" pitchFamily="34" charset="-122"/>
                <a:ea typeface="微软雅黑" panose="020B0703020204020201" pitchFamily="34" charset="-122"/>
              </a:rPr>
              <a:t>Digital image processing integrated platform based on MATLAB</a:t>
            </a:r>
            <a:endParaRPr lang="zh-CN" altLang="en-US" sz="4400" b="1" dirty="0">
              <a:solidFill>
                <a:srgbClr val="FFFF00"/>
              </a:solidFill>
              <a:latin typeface="微软雅黑" panose="020B0703020204020201" pitchFamily="34" charset="-122"/>
              <a:ea typeface="微软雅黑" panose="020B0703020204020201" pitchFamily="34" charset="-122"/>
            </a:endParaRPr>
          </a:p>
        </p:txBody>
      </p:sp>
      <p:sp>
        <p:nvSpPr>
          <p:cNvPr id="105" name="矩形 104">
            <a:extLst>
              <a:ext uri="{FF2B5EF4-FFF2-40B4-BE49-F238E27FC236}">
                <a16:creationId xmlns:a16="http://schemas.microsoft.com/office/drawing/2014/main" id="{06D640D9-F2CD-4B88-BA03-15C0EE61DBB4}"/>
              </a:ext>
            </a:extLst>
          </p:cNvPr>
          <p:cNvSpPr/>
          <p:nvPr/>
        </p:nvSpPr>
        <p:spPr>
          <a:xfrm flipV="1">
            <a:off x="15191706" y="15714333"/>
            <a:ext cx="5258605"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BCA45965-86BE-4925-A637-4C840973A2F7}"/>
              </a:ext>
            </a:extLst>
          </p:cNvPr>
          <p:cNvSpPr/>
          <p:nvPr/>
        </p:nvSpPr>
        <p:spPr>
          <a:xfrm>
            <a:off x="20351250" y="15653372"/>
            <a:ext cx="198121" cy="1981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8" name="图片 127">
            <a:extLst>
              <a:ext uri="{FF2B5EF4-FFF2-40B4-BE49-F238E27FC236}">
                <a16:creationId xmlns:a16="http://schemas.microsoft.com/office/drawing/2014/main" id="{FA1E23E9-C198-4824-90F1-2E0FD2A9B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074" y="17631092"/>
            <a:ext cx="2810082" cy="2388570"/>
          </a:xfrm>
          <a:prstGeom prst="rect">
            <a:avLst/>
          </a:prstGeom>
        </p:spPr>
      </p:pic>
      <p:sp>
        <p:nvSpPr>
          <p:cNvPr id="198" name="文本框 197">
            <a:extLst>
              <a:ext uri="{FF2B5EF4-FFF2-40B4-BE49-F238E27FC236}">
                <a16:creationId xmlns:a16="http://schemas.microsoft.com/office/drawing/2014/main" id="{7431FB05-E4F5-4A4F-88B0-A746FC3C688F}"/>
              </a:ext>
            </a:extLst>
          </p:cNvPr>
          <p:cNvSpPr txBox="1"/>
          <p:nvPr/>
        </p:nvSpPr>
        <p:spPr>
          <a:xfrm>
            <a:off x="473425" y="35270121"/>
            <a:ext cx="2749471" cy="861774"/>
          </a:xfrm>
          <a:prstGeom prst="rect">
            <a:avLst/>
          </a:prstGeom>
          <a:noFill/>
        </p:spPr>
        <p:txBody>
          <a:bodyPr wrap="none" rtlCol="0">
            <a:spAutoFit/>
          </a:bodyPr>
          <a:lstStyle/>
          <a:p>
            <a:r>
              <a:rPr lang="zh-CN" altLang="en-US" sz="5000" dirty="0">
                <a:solidFill>
                  <a:srgbClr val="C5CED5"/>
                </a:solidFill>
              </a:rPr>
              <a:t>小组编号</a:t>
            </a:r>
          </a:p>
        </p:txBody>
      </p:sp>
      <p:sp>
        <p:nvSpPr>
          <p:cNvPr id="199" name="文本框 198">
            <a:extLst>
              <a:ext uri="{FF2B5EF4-FFF2-40B4-BE49-F238E27FC236}">
                <a16:creationId xmlns:a16="http://schemas.microsoft.com/office/drawing/2014/main" id="{BA8D7998-6133-454E-BC8B-0AEE721E05D2}"/>
              </a:ext>
            </a:extLst>
          </p:cNvPr>
          <p:cNvSpPr txBox="1"/>
          <p:nvPr/>
        </p:nvSpPr>
        <p:spPr>
          <a:xfrm>
            <a:off x="473425" y="36469100"/>
            <a:ext cx="3624710" cy="1169551"/>
          </a:xfrm>
          <a:prstGeom prst="rect">
            <a:avLst/>
          </a:prstGeom>
          <a:noFill/>
        </p:spPr>
        <p:txBody>
          <a:bodyPr wrap="none" rtlCol="0">
            <a:spAutoFit/>
          </a:bodyPr>
          <a:lstStyle/>
          <a:p>
            <a:r>
              <a:rPr lang="en-US" altLang="zh-CN" sz="7000" b="1" dirty="0">
                <a:solidFill>
                  <a:srgbClr val="C5CED5"/>
                </a:solidFill>
              </a:rPr>
              <a:t>18376-3</a:t>
            </a:r>
            <a:endParaRPr lang="zh-CN" altLang="en-US" sz="7000" b="1" dirty="0">
              <a:solidFill>
                <a:srgbClr val="C5CED5"/>
              </a:solidFill>
            </a:endParaRPr>
          </a:p>
        </p:txBody>
      </p:sp>
      <p:sp>
        <p:nvSpPr>
          <p:cNvPr id="201" name="文本框 200">
            <a:extLst>
              <a:ext uri="{FF2B5EF4-FFF2-40B4-BE49-F238E27FC236}">
                <a16:creationId xmlns:a16="http://schemas.microsoft.com/office/drawing/2014/main" id="{EA695ABD-AAE9-476F-9475-5CE3187B5DED}"/>
              </a:ext>
            </a:extLst>
          </p:cNvPr>
          <p:cNvSpPr txBox="1"/>
          <p:nvPr/>
        </p:nvSpPr>
        <p:spPr>
          <a:xfrm>
            <a:off x="4761916" y="35220393"/>
            <a:ext cx="2749471" cy="861774"/>
          </a:xfrm>
          <a:prstGeom prst="rect">
            <a:avLst/>
          </a:prstGeom>
          <a:noFill/>
        </p:spPr>
        <p:txBody>
          <a:bodyPr wrap="none" rtlCol="0">
            <a:spAutoFit/>
          </a:bodyPr>
          <a:lstStyle/>
          <a:p>
            <a:r>
              <a:rPr lang="zh-CN" altLang="en-US" sz="5000" dirty="0">
                <a:solidFill>
                  <a:srgbClr val="C5CED5"/>
                </a:solidFill>
              </a:rPr>
              <a:t>小组成员</a:t>
            </a:r>
          </a:p>
        </p:txBody>
      </p:sp>
      <p:sp>
        <p:nvSpPr>
          <p:cNvPr id="202" name="文本框 201">
            <a:extLst>
              <a:ext uri="{FF2B5EF4-FFF2-40B4-BE49-F238E27FC236}">
                <a16:creationId xmlns:a16="http://schemas.microsoft.com/office/drawing/2014/main" id="{D2EDBA74-6264-4D66-9A69-D6483D410D60}"/>
              </a:ext>
            </a:extLst>
          </p:cNvPr>
          <p:cNvSpPr txBox="1"/>
          <p:nvPr/>
        </p:nvSpPr>
        <p:spPr>
          <a:xfrm>
            <a:off x="4754644" y="36421676"/>
            <a:ext cx="7856638" cy="1169551"/>
          </a:xfrm>
          <a:prstGeom prst="rect">
            <a:avLst/>
          </a:prstGeom>
          <a:noFill/>
        </p:spPr>
        <p:txBody>
          <a:bodyPr wrap="square" rtlCol="0">
            <a:spAutoFit/>
          </a:bodyPr>
          <a:lstStyle/>
          <a:p>
            <a:r>
              <a:rPr lang="zh-CN" altLang="en-US" sz="7000" dirty="0">
                <a:solidFill>
                  <a:srgbClr val="C5CED5"/>
                </a:solidFill>
              </a:rPr>
              <a:t>郭心语 杨浠 年哲超</a:t>
            </a:r>
          </a:p>
        </p:txBody>
      </p:sp>
      <p:sp>
        <p:nvSpPr>
          <p:cNvPr id="203" name="文本框 202">
            <a:extLst>
              <a:ext uri="{FF2B5EF4-FFF2-40B4-BE49-F238E27FC236}">
                <a16:creationId xmlns:a16="http://schemas.microsoft.com/office/drawing/2014/main" id="{538D30D3-5FE4-45D4-9D84-05B51F3EE717}"/>
              </a:ext>
            </a:extLst>
          </p:cNvPr>
          <p:cNvSpPr txBox="1"/>
          <p:nvPr/>
        </p:nvSpPr>
        <p:spPr>
          <a:xfrm>
            <a:off x="5289123" y="17351397"/>
            <a:ext cx="6343103" cy="2677656"/>
          </a:xfrm>
          <a:prstGeom prst="rect">
            <a:avLst/>
          </a:prstGeom>
          <a:noFill/>
        </p:spPr>
        <p:txBody>
          <a:bodyPr wrap="square" rtlCol="0">
            <a:spAutoFit/>
          </a:bodyPr>
          <a:lstStyle/>
          <a:p>
            <a:r>
              <a:rPr lang="zh-CN" altLang="en-US" sz="2400" dirty="0"/>
              <a:t>区域生长算法是一种图像分割技术。它的基本思想是将具有相似性质的像素点合并到一起；在每一个区域内首先要指定一个种子点作为生长的起点；然后将种子点周围邻域的像素点与种子点进行比较，对具有相似性质的点合并之后继续向外生长，直到没有满足条件的像素被包括进来为止。</a:t>
            </a:r>
          </a:p>
        </p:txBody>
      </p:sp>
      <p:pic>
        <p:nvPicPr>
          <p:cNvPr id="114" name="图片 113">
            <a:extLst>
              <a:ext uri="{FF2B5EF4-FFF2-40B4-BE49-F238E27FC236}">
                <a16:creationId xmlns:a16="http://schemas.microsoft.com/office/drawing/2014/main" id="{8AEAB96B-2158-40BF-B7A0-A4CE68738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7296" y="646629"/>
            <a:ext cx="28440063" cy="39512051"/>
          </a:xfrm>
          <a:prstGeom prst="rect">
            <a:avLst/>
          </a:prstGeom>
          <a:solidFill>
            <a:srgbClr val="5DC2D0"/>
          </a:solidFill>
          <a:ln>
            <a:noFill/>
          </a:ln>
          <a:effectLst>
            <a:outerShdw blurRad="50800" dist="38100" dir="2700000" algn="tl" rotWithShape="0">
              <a:prstClr val="black">
                <a:alpha val="40000"/>
              </a:prstClr>
            </a:outerShdw>
          </a:effectLst>
        </p:spPr>
      </p:pic>
      <p:grpSp>
        <p:nvGrpSpPr>
          <p:cNvPr id="216" name="组合 215">
            <a:extLst>
              <a:ext uri="{FF2B5EF4-FFF2-40B4-BE49-F238E27FC236}">
                <a16:creationId xmlns:a16="http://schemas.microsoft.com/office/drawing/2014/main" id="{56729A4A-BC1D-4FEE-93E7-E09CC5F2886C}"/>
              </a:ext>
            </a:extLst>
          </p:cNvPr>
          <p:cNvGrpSpPr/>
          <p:nvPr/>
        </p:nvGrpSpPr>
        <p:grpSpPr>
          <a:xfrm>
            <a:off x="1839611" y="20521627"/>
            <a:ext cx="3901660" cy="911366"/>
            <a:chOff x="1561681" y="12004981"/>
            <a:chExt cx="3901660" cy="911366"/>
          </a:xfrm>
        </p:grpSpPr>
        <p:sp>
          <p:nvSpPr>
            <p:cNvPr id="217" name="半闭框 216">
              <a:extLst>
                <a:ext uri="{FF2B5EF4-FFF2-40B4-BE49-F238E27FC236}">
                  <a16:creationId xmlns:a16="http://schemas.microsoft.com/office/drawing/2014/main" id="{C694B9ED-B957-41CA-81EE-3229518388BE}"/>
                </a:ext>
              </a:extLst>
            </p:cNvPr>
            <p:cNvSpPr/>
            <p:nvPr/>
          </p:nvSpPr>
          <p:spPr>
            <a:xfrm>
              <a:off x="1561681" y="12709792"/>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8" name="半闭框 217">
              <a:extLst>
                <a:ext uri="{FF2B5EF4-FFF2-40B4-BE49-F238E27FC236}">
                  <a16:creationId xmlns:a16="http://schemas.microsoft.com/office/drawing/2014/main" id="{1E0C0714-25CB-4EAE-9A66-AFF2D467FC85}"/>
                </a:ext>
              </a:extLst>
            </p:cNvPr>
            <p:cNvSpPr/>
            <p:nvPr/>
          </p:nvSpPr>
          <p:spPr>
            <a:xfrm flipH="1">
              <a:off x="4801768" y="12709791"/>
              <a:ext cx="661573" cy="20655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9" name="文本框 218">
              <a:extLst>
                <a:ext uri="{FF2B5EF4-FFF2-40B4-BE49-F238E27FC236}">
                  <a16:creationId xmlns:a16="http://schemas.microsoft.com/office/drawing/2014/main" id="{F5C1A595-8495-4956-BF35-98FCBEF8CFB0}"/>
                </a:ext>
              </a:extLst>
            </p:cNvPr>
            <p:cNvSpPr txBox="1"/>
            <p:nvPr/>
          </p:nvSpPr>
          <p:spPr>
            <a:xfrm>
              <a:off x="2333424" y="12004981"/>
              <a:ext cx="2749471" cy="861774"/>
            </a:xfrm>
            <a:prstGeom prst="rect">
              <a:avLst/>
            </a:prstGeom>
            <a:noFill/>
          </p:spPr>
          <p:txBody>
            <a:bodyPr wrap="none" rtlCol="0">
              <a:spAutoFit/>
            </a:bodyPr>
            <a:lstStyle/>
            <a:p>
              <a:r>
                <a:rPr lang="zh-CN" altLang="en-US" sz="5000" dirty="0">
                  <a:solidFill>
                    <a:schemeClr val="bg1"/>
                  </a:solidFill>
                </a:rPr>
                <a:t>功能展示</a:t>
              </a:r>
            </a:p>
          </p:txBody>
        </p:sp>
      </p:grpSp>
      <p:pic>
        <p:nvPicPr>
          <p:cNvPr id="224" name="图片 223">
            <a:extLst>
              <a:ext uri="{FF2B5EF4-FFF2-40B4-BE49-F238E27FC236}">
                <a16:creationId xmlns:a16="http://schemas.microsoft.com/office/drawing/2014/main" id="{FD835A41-21B0-41F2-B66D-899229DEB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641" y="22171778"/>
            <a:ext cx="2810082" cy="2388570"/>
          </a:xfrm>
          <a:prstGeom prst="rect">
            <a:avLst/>
          </a:prstGeom>
        </p:spPr>
      </p:pic>
      <p:sp>
        <p:nvSpPr>
          <p:cNvPr id="225" name="文本框 224">
            <a:extLst>
              <a:ext uri="{FF2B5EF4-FFF2-40B4-BE49-F238E27FC236}">
                <a16:creationId xmlns:a16="http://schemas.microsoft.com/office/drawing/2014/main" id="{33C4DB1E-BE55-49C0-B3A1-E3ADA2FCFEDE}"/>
              </a:ext>
            </a:extLst>
          </p:cNvPr>
          <p:cNvSpPr txBox="1"/>
          <p:nvPr/>
        </p:nvSpPr>
        <p:spPr>
          <a:xfrm>
            <a:off x="5448690" y="21892083"/>
            <a:ext cx="6343103" cy="2677656"/>
          </a:xfrm>
          <a:prstGeom prst="rect">
            <a:avLst/>
          </a:prstGeom>
          <a:noFill/>
        </p:spPr>
        <p:txBody>
          <a:bodyPr wrap="square" rtlCol="0">
            <a:spAutoFit/>
          </a:bodyPr>
          <a:lstStyle/>
          <a:p>
            <a:r>
              <a:rPr lang="zh-CN" altLang="en-US" sz="2400" dirty="0"/>
              <a:t>区域生长算法是一种图像分割技术。它的基本思想是将具有相似性质的像素点合并到一起；在每一个区域内首先要指定一个种子点作为生长的起点；然后将种子点周围邻域的像素点与种子点进行比较，对具有相似性质的点合并之后继续向外生长，直到没有满足条件的像素被包括进来为止。</a:t>
            </a:r>
          </a:p>
        </p:txBody>
      </p:sp>
      <p:sp>
        <p:nvSpPr>
          <p:cNvPr id="227" name="矩形: 圆角 226">
            <a:extLst>
              <a:ext uri="{FF2B5EF4-FFF2-40B4-BE49-F238E27FC236}">
                <a16:creationId xmlns:a16="http://schemas.microsoft.com/office/drawing/2014/main" id="{472A6B18-4EA6-4AAC-B104-217F80EA4395}"/>
              </a:ext>
            </a:extLst>
          </p:cNvPr>
          <p:cNvSpPr/>
          <p:nvPr/>
        </p:nvSpPr>
        <p:spPr>
          <a:xfrm>
            <a:off x="12949259" y="13350679"/>
            <a:ext cx="13627924" cy="7219388"/>
          </a:xfrm>
          <a:prstGeom prst="roundRect">
            <a:avLst/>
          </a:prstGeom>
          <a:solidFill>
            <a:srgbClr val="9CAF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9" name="矩形 228">
            <a:extLst>
              <a:ext uri="{FF2B5EF4-FFF2-40B4-BE49-F238E27FC236}">
                <a16:creationId xmlns:a16="http://schemas.microsoft.com/office/drawing/2014/main" id="{FC61A664-1DE6-42AE-9C32-02E4300A2C2A}"/>
              </a:ext>
            </a:extLst>
          </p:cNvPr>
          <p:cNvSpPr/>
          <p:nvPr/>
        </p:nvSpPr>
        <p:spPr>
          <a:xfrm>
            <a:off x="13872674" y="12398836"/>
            <a:ext cx="4545420" cy="2075513"/>
          </a:xfrm>
          <a:prstGeom prst="rect">
            <a:avLst/>
          </a:prstGeom>
          <a:solidFill>
            <a:schemeClr val="tx1">
              <a:lumMod val="75000"/>
              <a:lumOff val="2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圆角 229">
            <a:extLst>
              <a:ext uri="{FF2B5EF4-FFF2-40B4-BE49-F238E27FC236}">
                <a16:creationId xmlns:a16="http://schemas.microsoft.com/office/drawing/2014/main" id="{E10B57E7-905A-4F31-889B-0ABBF2E20824}"/>
              </a:ext>
            </a:extLst>
          </p:cNvPr>
          <p:cNvSpPr/>
          <p:nvPr/>
        </p:nvSpPr>
        <p:spPr>
          <a:xfrm>
            <a:off x="14347524" y="23333254"/>
            <a:ext cx="13616144" cy="73774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文本框 231">
            <a:extLst>
              <a:ext uri="{FF2B5EF4-FFF2-40B4-BE49-F238E27FC236}">
                <a16:creationId xmlns:a16="http://schemas.microsoft.com/office/drawing/2014/main" id="{62E3BA10-C74B-433C-860A-E006E2660B10}"/>
              </a:ext>
            </a:extLst>
          </p:cNvPr>
          <p:cNvSpPr txBox="1"/>
          <p:nvPr/>
        </p:nvSpPr>
        <p:spPr>
          <a:xfrm>
            <a:off x="17948609" y="14915463"/>
            <a:ext cx="8628574" cy="5016758"/>
          </a:xfrm>
          <a:prstGeom prst="rect">
            <a:avLst/>
          </a:prstGeom>
          <a:noFill/>
        </p:spPr>
        <p:txBody>
          <a:bodyPr wrap="square" rtlCol="0">
            <a:spAutoFit/>
          </a:bodyPr>
          <a:lstStyle/>
          <a:p>
            <a:r>
              <a:rPr lang="zh-CN" altLang="en-US" sz="4000" dirty="0"/>
              <a:t>区域生长算法是一种图像分割技术。它的基本思想是将具有相似性质的像素点合并到一起；在每一个区域内首先要指定一个种子点作为生长的起点然后将种子点周围邻域的像素点与种子点进；行比较，对具有相似性质的点合并之后继续向外生长，直到没有满足条件的像素被包括进来为止。</a:t>
            </a:r>
          </a:p>
        </p:txBody>
      </p:sp>
      <p:pic>
        <p:nvPicPr>
          <p:cNvPr id="235" name="图片 234">
            <a:extLst>
              <a:ext uri="{FF2B5EF4-FFF2-40B4-BE49-F238E27FC236}">
                <a16:creationId xmlns:a16="http://schemas.microsoft.com/office/drawing/2014/main" id="{556810D0-D724-4BFF-A542-8B54DFA36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7593" y="14517605"/>
            <a:ext cx="3048108" cy="2590892"/>
          </a:xfrm>
          <a:prstGeom prst="rect">
            <a:avLst/>
          </a:prstGeom>
        </p:spPr>
      </p:pic>
      <p:pic>
        <p:nvPicPr>
          <p:cNvPr id="236" name="图片 235">
            <a:extLst>
              <a:ext uri="{FF2B5EF4-FFF2-40B4-BE49-F238E27FC236}">
                <a16:creationId xmlns:a16="http://schemas.microsoft.com/office/drawing/2014/main" id="{CE15F7FE-60DA-4453-9D11-EBE2EF13A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4527" y="17303482"/>
            <a:ext cx="3395564" cy="2886230"/>
          </a:xfrm>
          <a:prstGeom prst="rect">
            <a:avLst/>
          </a:prstGeom>
        </p:spPr>
      </p:pic>
      <p:pic>
        <p:nvPicPr>
          <p:cNvPr id="239" name="图片 238">
            <a:extLst>
              <a:ext uri="{FF2B5EF4-FFF2-40B4-BE49-F238E27FC236}">
                <a16:creationId xmlns:a16="http://schemas.microsoft.com/office/drawing/2014/main" id="{DD06ADF2-99ED-42D1-B7BC-B1B25DB2A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714" y="26555380"/>
            <a:ext cx="2810082" cy="2388570"/>
          </a:xfrm>
          <a:prstGeom prst="rect">
            <a:avLst/>
          </a:prstGeom>
        </p:spPr>
      </p:pic>
      <p:sp>
        <p:nvSpPr>
          <p:cNvPr id="240" name="文本框 239">
            <a:extLst>
              <a:ext uri="{FF2B5EF4-FFF2-40B4-BE49-F238E27FC236}">
                <a16:creationId xmlns:a16="http://schemas.microsoft.com/office/drawing/2014/main" id="{A44D6D02-2E48-4A33-8289-2129FB8279EE}"/>
              </a:ext>
            </a:extLst>
          </p:cNvPr>
          <p:cNvSpPr txBox="1"/>
          <p:nvPr/>
        </p:nvSpPr>
        <p:spPr>
          <a:xfrm>
            <a:off x="5538763" y="26275685"/>
            <a:ext cx="6343103" cy="2677656"/>
          </a:xfrm>
          <a:prstGeom prst="rect">
            <a:avLst/>
          </a:prstGeom>
          <a:noFill/>
        </p:spPr>
        <p:txBody>
          <a:bodyPr wrap="square" rtlCol="0">
            <a:spAutoFit/>
          </a:bodyPr>
          <a:lstStyle/>
          <a:p>
            <a:r>
              <a:rPr lang="zh-CN" altLang="en-US" sz="2400" dirty="0"/>
              <a:t>区域生长算法是一种图像分割技术。它的基本思想是将具有相似性质的像素点合并到一起；在每一个区域内首先要指定一个种子点作为生长的起点；然后将种子点周围邻域的像素点与种子点进行比较，对具有相似性质的点合并之后继续向外生长，直到没有满足条件的像素被包括进来为止。</a:t>
            </a:r>
          </a:p>
        </p:txBody>
      </p:sp>
      <p:sp>
        <p:nvSpPr>
          <p:cNvPr id="241" name="文本框 240">
            <a:extLst>
              <a:ext uri="{FF2B5EF4-FFF2-40B4-BE49-F238E27FC236}">
                <a16:creationId xmlns:a16="http://schemas.microsoft.com/office/drawing/2014/main" id="{25D677BC-56DA-4405-B1DA-E5E9B9E4617B}"/>
              </a:ext>
            </a:extLst>
          </p:cNvPr>
          <p:cNvSpPr txBox="1"/>
          <p:nvPr/>
        </p:nvSpPr>
        <p:spPr>
          <a:xfrm>
            <a:off x="15151647" y="12659472"/>
            <a:ext cx="2858246" cy="1200329"/>
          </a:xfrm>
          <a:prstGeom prst="rect">
            <a:avLst/>
          </a:prstGeom>
          <a:noFill/>
        </p:spPr>
        <p:txBody>
          <a:bodyPr wrap="square" rtlCol="0">
            <a:spAutoFit/>
          </a:bodyPr>
          <a:lstStyle/>
          <a:p>
            <a:r>
              <a:rPr lang="zh-CN" altLang="en-US" sz="7200" dirty="0">
                <a:solidFill>
                  <a:schemeClr val="bg1"/>
                </a:solidFill>
              </a:rPr>
              <a:t>算法</a:t>
            </a:r>
          </a:p>
        </p:txBody>
      </p:sp>
      <p:grpSp>
        <p:nvGrpSpPr>
          <p:cNvPr id="245" name="组合 244">
            <a:extLst>
              <a:ext uri="{FF2B5EF4-FFF2-40B4-BE49-F238E27FC236}">
                <a16:creationId xmlns:a16="http://schemas.microsoft.com/office/drawing/2014/main" id="{1EAA3D45-9D8B-4F0E-96EA-11CC05692A02}"/>
              </a:ext>
            </a:extLst>
          </p:cNvPr>
          <p:cNvGrpSpPr/>
          <p:nvPr/>
        </p:nvGrpSpPr>
        <p:grpSpPr>
          <a:xfrm>
            <a:off x="1836011" y="16107508"/>
            <a:ext cx="8996710" cy="773665"/>
            <a:chOff x="1836011" y="16107508"/>
            <a:chExt cx="9104050" cy="773665"/>
          </a:xfrm>
          <a:solidFill>
            <a:srgbClr val="404040"/>
          </a:solidFill>
        </p:grpSpPr>
        <p:sp>
          <p:nvSpPr>
            <p:cNvPr id="242" name="矩形 241">
              <a:extLst>
                <a:ext uri="{FF2B5EF4-FFF2-40B4-BE49-F238E27FC236}">
                  <a16:creationId xmlns:a16="http://schemas.microsoft.com/office/drawing/2014/main" id="{A57343FB-FED0-489A-A93C-34FD1724FF0C}"/>
                </a:ext>
              </a:extLst>
            </p:cNvPr>
            <p:cNvSpPr/>
            <p:nvPr/>
          </p:nvSpPr>
          <p:spPr>
            <a:xfrm>
              <a:off x="1836011" y="16107508"/>
              <a:ext cx="4375412" cy="6534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平行四边形 242">
              <a:extLst>
                <a:ext uri="{FF2B5EF4-FFF2-40B4-BE49-F238E27FC236}">
                  <a16:creationId xmlns:a16="http://schemas.microsoft.com/office/drawing/2014/main" id="{54787A00-AE42-43D0-9401-2E28062A18E7}"/>
                </a:ext>
              </a:extLst>
            </p:cNvPr>
            <p:cNvSpPr/>
            <p:nvPr/>
          </p:nvSpPr>
          <p:spPr>
            <a:xfrm flipH="1">
              <a:off x="5471030" y="16114323"/>
              <a:ext cx="1420761" cy="766850"/>
            </a:xfrm>
            <a:prstGeom prst="parallelogram">
              <a:avLst>
                <a:gd name="adj" fmla="val 799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98D895C3-1518-4133-9E9A-656994F91049}"/>
                </a:ext>
              </a:extLst>
            </p:cNvPr>
            <p:cNvSpPr/>
            <p:nvPr/>
          </p:nvSpPr>
          <p:spPr>
            <a:xfrm>
              <a:off x="6318763" y="16636746"/>
              <a:ext cx="4621298" cy="244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0" name="组合 249">
            <a:extLst>
              <a:ext uri="{FF2B5EF4-FFF2-40B4-BE49-F238E27FC236}">
                <a16:creationId xmlns:a16="http://schemas.microsoft.com/office/drawing/2014/main" id="{36CB4C64-19D0-4554-B5B8-B351508F53C3}"/>
              </a:ext>
            </a:extLst>
          </p:cNvPr>
          <p:cNvGrpSpPr/>
          <p:nvPr/>
        </p:nvGrpSpPr>
        <p:grpSpPr>
          <a:xfrm>
            <a:off x="1724004" y="25145738"/>
            <a:ext cx="9108717" cy="773665"/>
            <a:chOff x="1836011" y="16107508"/>
            <a:chExt cx="9108717" cy="773665"/>
          </a:xfrm>
          <a:solidFill>
            <a:srgbClr val="404040"/>
          </a:solidFill>
        </p:grpSpPr>
        <p:sp>
          <p:nvSpPr>
            <p:cNvPr id="251" name="矩形 250">
              <a:extLst>
                <a:ext uri="{FF2B5EF4-FFF2-40B4-BE49-F238E27FC236}">
                  <a16:creationId xmlns:a16="http://schemas.microsoft.com/office/drawing/2014/main" id="{3F1DA279-ACAC-4ABD-9C6E-3B5598A99ABD}"/>
                </a:ext>
              </a:extLst>
            </p:cNvPr>
            <p:cNvSpPr/>
            <p:nvPr/>
          </p:nvSpPr>
          <p:spPr>
            <a:xfrm>
              <a:off x="1836011" y="16107508"/>
              <a:ext cx="4375412" cy="6534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平行四边形 251">
              <a:extLst>
                <a:ext uri="{FF2B5EF4-FFF2-40B4-BE49-F238E27FC236}">
                  <a16:creationId xmlns:a16="http://schemas.microsoft.com/office/drawing/2014/main" id="{2F3903B3-A5C7-45B4-B58E-BA4945765053}"/>
                </a:ext>
              </a:extLst>
            </p:cNvPr>
            <p:cNvSpPr/>
            <p:nvPr/>
          </p:nvSpPr>
          <p:spPr>
            <a:xfrm flipH="1">
              <a:off x="5471030" y="16114323"/>
              <a:ext cx="1420761" cy="766850"/>
            </a:xfrm>
            <a:prstGeom prst="parallelogram">
              <a:avLst>
                <a:gd name="adj" fmla="val 799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BF490559-AFDC-4600-91E6-60CF00AC2275}"/>
                </a:ext>
              </a:extLst>
            </p:cNvPr>
            <p:cNvSpPr/>
            <p:nvPr/>
          </p:nvSpPr>
          <p:spPr>
            <a:xfrm>
              <a:off x="6323430" y="16636746"/>
              <a:ext cx="4621298" cy="244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4" name="矩形 253">
            <a:extLst>
              <a:ext uri="{FF2B5EF4-FFF2-40B4-BE49-F238E27FC236}">
                <a16:creationId xmlns:a16="http://schemas.microsoft.com/office/drawing/2014/main" id="{3D8AB85A-80CD-49A2-978D-22BF233E7409}"/>
              </a:ext>
            </a:extLst>
          </p:cNvPr>
          <p:cNvSpPr/>
          <p:nvPr/>
        </p:nvSpPr>
        <p:spPr>
          <a:xfrm>
            <a:off x="30629295" y="12659472"/>
            <a:ext cx="2157158" cy="2157158"/>
          </a:xfrm>
          <a:prstGeom prst="rect">
            <a:avLst/>
          </a:prstGeom>
          <a:noFill/>
          <a:ln w="762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634E9D5B-8342-48F6-8CAC-A3DC01315C40}"/>
              </a:ext>
            </a:extLst>
          </p:cNvPr>
          <p:cNvSpPr/>
          <p:nvPr/>
        </p:nvSpPr>
        <p:spPr>
          <a:xfrm>
            <a:off x="28760118" y="11015851"/>
            <a:ext cx="2157158" cy="2157158"/>
          </a:xfrm>
          <a:prstGeom prst="rect">
            <a:avLst/>
          </a:prstGeom>
          <a:noFill/>
          <a:ln w="5715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单圆角 255">
            <a:extLst>
              <a:ext uri="{FF2B5EF4-FFF2-40B4-BE49-F238E27FC236}">
                <a16:creationId xmlns:a16="http://schemas.microsoft.com/office/drawing/2014/main" id="{7EC65430-DA49-4A12-969F-3C9BDC3E973E}"/>
              </a:ext>
            </a:extLst>
          </p:cNvPr>
          <p:cNvSpPr/>
          <p:nvPr/>
        </p:nvSpPr>
        <p:spPr>
          <a:xfrm>
            <a:off x="29116005" y="13587179"/>
            <a:ext cx="1193823" cy="215231"/>
          </a:xfrm>
          <a:prstGeom prst="round1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圆角 256">
            <a:extLst>
              <a:ext uri="{FF2B5EF4-FFF2-40B4-BE49-F238E27FC236}">
                <a16:creationId xmlns:a16="http://schemas.microsoft.com/office/drawing/2014/main" id="{BDB4BD7E-89C6-4E35-82AD-AAD7104DE410}"/>
              </a:ext>
            </a:extLst>
          </p:cNvPr>
          <p:cNvSpPr/>
          <p:nvPr/>
        </p:nvSpPr>
        <p:spPr>
          <a:xfrm>
            <a:off x="14347524" y="23296556"/>
            <a:ext cx="13616144" cy="1631655"/>
          </a:xfrm>
          <a:prstGeom prst="roundRect">
            <a:avLst/>
          </a:prstGeom>
          <a:solidFill>
            <a:srgbClr val="9CAF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8" name="矩形 257">
            <a:extLst>
              <a:ext uri="{FF2B5EF4-FFF2-40B4-BE49-F238E27FC236}">
                <a16:creationId xmlns:a16="http://schemas.microsoft.com/office/drawing/2014/main" id="{963BE07B-59A8-486A-B925-B9EB6A316217}"/>
              </a:ext>
            </a:extLst>
          </p:cNvPr>
          <p:cNvSpPr/>
          <p:nvPr/>
        </p:nvSpPr>
        <p:spPr>
          <a:xfrm>
            <a:off x="22792344" y="22456727"/>
            <a:ext cx="4545420" cy="2075513"/>
          </a:xfrm>
          <a:prstGeom prst="rect">
            <a:avLst/>
          </a:prstGeom>
          <a:solidFill>
            <a:schemeClr val="tx1">
              <a:lumMod val="75000"/>
              <a:lumOff val="2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文本框 258">
            <a:extLst>
              <a:ext uri="{FF2B5EF4-FFF2-40B4-BE49-F238E27FC236}">
                <a16:creationId xmlns:a16="http://schemas.microsoft.com/office/drawing/2014/main" id="{A7D35935-93A3-4008-8DEE-8CA488D9B989}"/>
              </a:ext>
            </a:extLst>
          </p:cNvPr>
          <p:cNvSpPr txBox="1"/>
          <p:nvPr/>
        </p:nvSpPr>
        <p:spPr>
          <a:xfrm>
            <a:off x="3114954" y="7310373"/>
            <a:ext cx="12239318" cy="2862322"/>
          </a:xfrm>
          <a:prstGeom prst="rect">
            <a:avLst/>
          </a:prstGeom>
          <a:noFill/>
        </p:spPr>
        <p:txBody>
          <a:bodyPr wrap="square" rtlCol="0">
            <a:spAutoFit/>
          </a:bodyPr>
          <a:lstStyle/>
          <a:p>
            <a:r>
              <a:rPr lang="zh-CN" altLang="en-US" sz="3600" dirty="0"/>
              <a:t>区域生长算法是一种图像分割技术。它的基本思想是将具有相似性质的像素点合并到一起；在每一个区域内首先要指定一个种子点作为生长的起点；然后将种子点周围邻域的像素点与种子点进行比较，对具有相似性质的点合并之后继续向外生长，直到没有满足条件的像素被包括进来为止。</a:t>
            </a:r>
          </a:p>
        </p:txBody>
      </p:sp>
      <p:sp>
        <p:nvSpPr>
          <p:cNvPr id="260" name="矩形 259">
            <a:extLst>
              <a:ext uri="{FF2B5EF4-FFF2-40B4-BE49-F238E27FC236}">
                <a16:creationId xmlns:a16="http://schemas.microsoft.com/office/drawing/2014/main" id="{87270416-066D-4C9A-9F77-7DB42B51F002}"/>
              </a:ext>
            </a:extLst>
          </p:cNvPr>
          <p:cNvSpPr/>
          <p:nvPr/>
        </p:nvSpPr>
        <p:spPr>
          <a:xfrm>
            <a:off x="473426" y="11262802"/>
            <a:ext cx="27171934" cy="201143"/>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2" name="图片 261">
            <a:extLst>
              <a:ext uri="{FF2B5EF4-FFF2-40B4-BE49-F238E27FC236}">
                <a16:creationId xmlns:a16="http://schemas.microsoft.com/office/drawing/2014/main" id="{44A20DB7-958F-45B2-9E48-EC9B21827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44187" y="6598592"/>
            <a:ext cx="5944578" cy="3713369"/>
          </a:xfrm>
          <a:prstGeom prst="rect">
            <a:avLst/>
          </a:prstGeom>
        </p:spPr>
      </p:pic>
      <p:sp>
        <p:nvSpPr>
          <p:cNvPr id="263" name="文本框 262">
            <a:extLst>
              <a:ext uri="{FF2B5EF4-FFF2-40B4-BE49-F238E27FC236}">
                <a16:creationId xmlns:a16="http://schemas.microsoft.com/office/drawing/2014/main" id="{69F14DBF-BEE5-465B-B928-31F597E6BD07}"/>
              </a:ext>
            </a:extLst>
          </p:cNvPr>
          <p:cNvSpPr txBox="1"/>
          <p:nvPr/>
        </p:nvSpPr>
        <p:spPr>
          <a:xfrm>
            <a:off x="18366298" y="6171247"/>
            <a:ext cx="4475905" cy="1200329"/>
          </a:xfrm>
          <a:prstGeom prst="rect">
            <a:avLst/>
          </a:prstGeom>
          <a:noFill/>
        </p:spPr>
        <p:txBody>
          <a:bodyPr wrap="none" rtlCol="0">
            <a:spAutoFit/>
          </a:bodyPr>
          <a:lstStyle/>
          <a:p>
            <a:r>
              <a:rPr lang="zh-CN" altLang="en-US" sz="7200" i="1" dirty="0"/>
              <a:t>🔭 </a:t>
            </a:r>
            <a:r>
              <a:rPr lang="zh-CN" altLang="en-US" sz="7200" dirty="0"/>
              <a:t>技术栈</a:t>
            </a:r>
          </a:p>
        </p:txBody>
      </p:sp>
      <p:grpSp>
        <p:nvGrpSpPr>
          <p:cNvPr id="267" name="组合 266">
            <a:extLst>
              <a:ext uri="{FF2B5EF4-FFF2-40B4-BE49-F238E27FC236}">
                <a16:creationId xmlns:a16="http://schemas.microsoft.com/office/drawing/2014/main" id="{E16303F5-1CC9-42E6-A1FB-30EF94883963}"/>
              </a:ext>
            </a:extLst>
          </p:cNvPr>
          <p:cNvGrpSpPr/>
          <p:nvPr/>
        </p:nvGrpSpPr>
        <p:grpSpPr>
          <a:xfrm>
            <a:off x="19486195" y="6395022"/>
            <a:ext cx="8420178" cy="3840769"/>
            <a:chOff x="19437035" y="6369190"/>
            <a:chExt cx="8420178" cy="3840769"/>
          </a:xfrm>
        </p:grpSpPr>
        <p:pic>
          <p:nvPicPr>
            <p:cNvPr id="265" name="图片 264">
              <a:extLst>
                <a:ext uri="{FF2B5EF4-FFF2-40B4-BE49-F238E27FC236}">
                  <a16:creationId xmlns:a16="http://schemas.microsoft.com/office/drawing/2014/main" id="{744386C5-610F-4C9E-8F03-9489EEA1DA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77156" y="6369190"/>
              <a:ext cx="2646580" cy="3743630"/>
            </a:xfrm>
            <a:prstGeom prst="rect">
              <a:avLst/>
            </a:prstGeom>
          </p:spPr>
        </p:pic>
        <p:sp>
          <p:nvSpPr>
            <p:cNvPr id="266" name="文本框 265">
              <a:extLst>
                <a:ext uri="{FF2B5EF4-FFF2-40B4-BE49-F238E27FC236}">
                  <a16:creationId xmlns:a16="http://schemas.microsoft.com/office/drawing/2014/main" id="{6A4DE189-F598-4B48-9F9F-2034823F83A9}"/>
                </a:ext>
              </a:extLst>
            </p:cNvPr>
            <p:cNvSpPr txBox="1"/>
            <p:nvPr/>
          </p:nvSpPr>
          <p:spPr>
            <a:xfrm>
              <a:off x="19437035" y="9194296"/>
              <a:ext cx="8420178" cy="1015663"/>
            </a:xfrm>
            <a:prstGeom prst="rect">
              <a:avLst/>
            </a:prstGeom>
            <a:noFill/>
          </p:spPr>
          <p:txBody>
            <a:bodyPr wrap="square" rtlCol="0">
              <a:spAutoFit/>
            </a:bodyPr>
            <a:lstStyle/>
            <a:p>
              <a:r>
                <a:rPr lang="en-US" altLang="zh-CN" sz="6000" dirty="0">
                  <a:latin typeface="Adobe Devanagari" panose="02040503050201020203" pitchFamily="18" charset="0"/>
                  <a:cs typeface="Adobe Devanagari" panose="02040503050201020203" pitchFamily="18" charset="0"/>
                </a:rPr>
                <a:t>MATLAB</a:t>
              </a:r>
              <a:endParaRPr lang="zh-CN" altLang="en-US" sz="6000" dirty="0">
                <a:latin typeface="Adobe Devanagari" panose="02040503050201020203" pitchFamily="18" charset="0"/>
                <a:cs typeface="Adobe Devanagari" panose="02040503050201020203" pitchFamily="18" charset="0"/>
              </a:endParaRPr>
            </a:p>
          </p:txBody>
        </p:sp>
      </p:grpSp>
      <p:pic>
        <p:nvPicPr>
          <p:cNvPr id="271" name="图片 270">
            <a:extLst>
              <a:ext uri="{FF2B5EF4-FFF2-40B4-BE49-F238E27FC236}">
                <a16:creationId xmlns:a16="http://schemas.microsoft.com/office/drawing/2014/main" id="{C84D2C85-B641-4DEF-AB27-583D1FB865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508" y="-827797"/>
            <a:ext cx="4441546" cy="6282639"/>
          </a:xfrm>
          <a:prstGeom prst="rect">
            <a:avLst/>
          </a:prstGeom>
        </p:spPr>
      </p:pic>
      <p:sp>
        <p:nvSpPr>
          <p:cNvPr id="272" name="文本框 271">
            <a:extLst>
              <a:ext uri="{FF2B5EF4-FFF2-40B4-BE49-F238E27FC236}">
                <a16:creationId xmlns:a16="http://schemas.microsoft.com/office/drawing/2014/main" id="{B57BE248-9A30-4E6B-A001-7E7DC04BDDB2}"/>
              </a:ext>
            </a:extLst>
          </p:cNvPr>
          <p:cNvSpPr txBox="1"/>
          <p:nvPr/>
        </p:nvSpPr>
        <p:spPr>
          <a:xfrm>
            <a:off x="19335094" y="25319713"/>
            <a:ext cx="8628574" cy="5016758"/>
          </a:xfrm>
          <a:prstGeom prst="rect">
            <a:avLst/>
          </a:prstGeom>
          <a:noFill/>
        </p:spPr>
        <p:txBody>
          <a:bodyPr wrap="square" rtlCol="0">
            <a:spAutoFit/>
          </a:bodyPr>
          <a:lstStyle/>
          <a:p>
            <a:r>
              <a:rPr lang="zh-CN" altLang="en-US" sz="4000" dirty="0"/>
              <a:t>区域生长算法是一种图像分割技术。它的基本思想是将具有相似性质的像素点合并到一起；在每一个区域内首先要指定一个种子点作为生长的起点然后将种子点周围邻域的像素点与种子点进；行比较，对具有相似性质的点合并之后继续向外生长，直到没有满足条件的像素被包括进来为止。</a:t>
            </a:r>
          </a:p>
        </p:txBody>
      </p:sp>
      <p:pic>
        <p:nvPicPr>
          <p:cNvPr id="273" name="图片 272">
            <a:extLst>
              <a:ext uri="{FF2B5EF4-FFF2-40B4-BE49-F238E27FC236}">
                <a16:creationId xmlns:a16="http://schemas.microsoft.com/office/drawing/2014/main" id="{CEC5BBEA-6C5A-4EEB-951C-D2F44E091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2777" y="24816615"/>
            <a:ext cx="3048108" cy="2590892"/>
          </a:xfrm>
          <a:prstGeom prst="rect">
            <a:avLst/>
          </a:prstGeom>
        </p:spPr>
      </p:pic>
      <p:pic>
        <p:nvPicPr>
          <p:cNvPr id="274" name="图片 273">
            <a:extLst>
              <a:ext uri="{FF2B5EF4-FFF2-40B4-BE49-F238E27FC236}">
                <a16:creationId xmlns:a16="http://schemas.microsoft.com/office/drawing/2014/main" id="{89B5822D-0E79-4867-AB22-F5940EC41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9711" y="27602492"/>
            <a:ext cx="3395564" cy="2886230"/>
          </a:xfrm>
          <a:prstGeom prst="rect">
            <a:avLst/>
          </a:prstGeom>
        </p:spPr>
      </p:pic>
      <p:sp>
        <p:nvSpPr>
          <p:cNvPr id="276" name="矩形: 单圆角 275">
            <a:extLst>
              <a:ext uri="{FF2B5EF4-FFF2-40B4-BE49-F238E27FC236}">
                <a16:creationId xmlns:a16="http://schemas.microsoft.com/office/drawing/2014/main" id="{D74DE614-47C6-402A-AB40-7DE7F86108D9}"/>
              </a:ext>
            </a:extLst>
          </p:cNvPr>
          <p:cNvSpPr/>
          <p:nvPr/>
        </p:nvSpPr>
        <p:spPr>
          <a:xfrm>
            <a:off x="9149998" y="32277217"/>
            <a:ext cx="2529337" cy="45719"/>
          </a:xfrm>
          <a:prstGeom prst="round1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单圆角 276">
            <a:extLst>
              <a:ext uri="{FF2B5EF4-FFF2-40B4-BE49-F238E27FC236}">
                <a16:creationId xmlns:a16="http://schemas.microsoft.com/office/drawing/2014/main" id="{78EC3C81-2099-4037-A9D2-B87D6B05DB0E}"/>
              </a:ext>
            </a:extLst>
          </p:cNvPr>
          <p:cNvSpPr/>
          <p:nvPr/>
        </p:nvSpPr>
        <p:spPr>
          <a:xfrm>
            <a:off x="18009780" y="32310097"/>
            <a:ext cx="2529337" cy="45719"/>
          </a:xfrm>
          <a:prstGeom prst="round1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9" name="图片 278">
            <a:extLst>
              <a:ext uri="{FF2B5EF4-FFF2-40B4-BE49-F238E27FC236}">
                <a16:creationId xmlns:a16="http://schemas.microsoft.com/office/drawing/2014/main" id="{6C4EB647-F301-49DC-B5A6-D4B93A0C11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96370" y="7440033"/>
            <a:ext cx="1699958" cy="1699958"/>
          </a:xfrm>
          <a:prstGeom prst="rect">
            <a:avLst/>
          </a:prstGeom>
        </p:spPr>
      </p:pic>
    </p:spTree>
    <p:extLst>
      <p:ext uri="{BB962C8B-B14F-4D97-AF65-F5344CB8AC3E}">
        <p14:creationId xmlns:p14="http://schemas.microsoft.com/office/powerpoint/2010/main" val="2455401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4">
            <a:extLst>
              <a:ext uri="{FF2B5EF4-FFF2-40B4-BE49-F238E27FC236}">
                <a16:creationId xmlns:a16="http://schemas.microsoft.com/office/drawing/2014/main" id="{BE3E5DE5-1062-48D4-9EBD-E13BE4DF0FDD}"/>
              </a:ext>
            </a:extLst>
          </p:cNvPr>
          <p:cNvSpPr txBox="1"/>
          <p:nvPr/>
        </p:nvSpPr>
        <p:spPr>
          <a:xfrm>
            <a:off x="1328015" y="1725774"/>
            <a:ext cx="26626580" cy="2400657"/>
          </a:xfrm>
          <a:prstGeom prst="rect">
            <a:avLst/>
          </a:prstGeom>
          <a:noFill/>
        </p:spPr>
        <p:txBody>
          <a:bodyPr wrap="square" rtlCol="0">
            <a:spAutoFit/>
          </a:bodyPr>
          <a:lstStyle/>
          <a:p>
            <a:pPr algn="ctr"/>
            <a:r>
              <a:rPr lang="zh-CN" altLang="zh-CN" sz="9600" b="1" dirty="0">
                <a:solidFill>
                  <a:schemeClr val="accent6">
                    <a:lumMod val="50000"/>
                  </a:schemeClr>
                </a:solidFill>
                <a:latin typeface="微软雅黑" panose="020B0703020204020201" pitchFamily="34" charset="-122"/>
                <a:ea typeface="微软雅黑" panose="020B0703020204020201" pitchFamily="34" charset="-122"/>
              </a:rPr>
              <a:t>基于</a:t>
            </a:r>
            <a:r>
              <a:rPr lang="en-US" altLang="zh-CN" sz="9600" b="1" dirty="0">
                <a:solidFill>
                  <a:schemeClr val="accent6">
                    <a:lumMod val="50000"/>
                  </a:schemeClr>
                </a:solidFill>
                <a:latin typeface="微软雅黑" panose="020B0703020204020201" pitchFamily="34" charset="-122"/>
                <a:ea typeface="微软雅黑" panose="020B0703020204020201" pitchFamily="34" charset="-122"/>
              </a:rPr>
              <a:t>MATLAB </a:t>
            </a:r>
            <a:r>
              <a:rPr lang="zh-CN" altLang="zh-CN" sz="9600" b="1" dirty="0">
                <a:solidFill>
                  <a:schemeClr val="accent6">
                    <a:lumMod val="50000"/>
                  </a:schemeClr>
                </a:solidFill>
                <a:latin typeface="微软雅黑" panose="020B0703020204020201" pitchFamily="34" charset="-122"/>
                <a:ea typeface="微软雅黑" panose="020B0703020204020201" pitchFamily="34" charset="-122"/>
              </a:rPr>
              <a:t>的数字图像处理集成平台</a:t>
            </a:r>
          </a:p>
          <a:p>
            <a:pPr algn="ctr"/>
            <a:r>
              <a:rPr lang="en-US" altLang="zh-CN" sz="5400" b="1" dirty="0">
                <a:latin typeface="微软雅黑" panose="020B0703020204020201" pitchFamily="34" charset="-122"/>
                <a:ea typeface="微软雅黑" panose="020B0703020204020201" pitchFamily="34" charset="-122"/>
              </a:rPr>
              <a:t>Digital image processing integrated platform based on MATLAB</a:t>
            </a:r>
            <a:endParaRPr lang="zh-CN" altLang="en-US" sz="5400" b="1" dirty="0">
              <a:latin typeface="微软雅黑" panose="020B0703020204020201" pitchFamily="34" charset="-122"/>
              <a:ea typeface="微软雅黑" panose="020B0703020204020201" pitchFamily="34" charset="-122"/>
            </a:endParaRPr>
          </a:p>
        </p:txBody>
      </p:sp>
      <p:sp>
        <p:nvSpPr>
          <p:cNvPr id="35" name="직사각형 44">
            <a:extLst>
              <a:ext uri="{FF2B5EF4-FFF2-40B4-BE49-F238E27FC236}">
                <a16:creationId xmlns:a16="http://schemas.microsoft.com/office/drawing/2014/main" id="{2F1B3783-9D6C-4DC5-B9CC-61408D799DF5}"/>
              </a:ext>
            </a:extLst>
          </p:cNvPr>
          <p:cNvSpPr/>
          <p:nvPr/>
        </p:nvSpPr>
        <p:spPr bwMode="auto">
          <a:xfrm>
            <a:off x="402177" y="5577474"/>
            <a:ext cx="27552418" cy="31276936"/>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none" lIns="132525" tIns="66263" rIns="132525" bIns="66263" numCol="1" rtlCol="0" anchor="ctr" anchorCtr="0" compatLnSpc="1"/>
          <a:lstStyle/>
          <a:p>
            <a:pPr defTabSz="4009771" fontAlgn="base" latinLnBrk="1">
              <a:spcBef>
                <a:spcPct val="0"/>
              </a:spcBef>
              <a:spcAft>
                <a:spcPct val="0"/>
              </a:spcAft>
            </a:pPr>
            <a:endParaRPr kumimoji="1" lang="en-US" altLang="zh-CN" sz="2899" dirty="0">
              <a:latin typeface="Times New Roman" pitchFamily="18" charset="0"/>
              <a:ea typeface="宋体" pitchFamily="2" charset="-122"/>
            </a:endParaRPr>
          </a:p>
        </p:txBody>
      </p:sp>
      <p:sp>
        <p:nvSpPr>
          <p:cNvPr id="36" name="모서리가 둥근 직사각형 9">
            <a:extLst>
              <a:ext uri="{FF2B5EF4-FFF2-40B4-BE49-F238E27FC236}">
                <a16:creationId xmlns:a16="http://schemas.microsoft.com/office/drawing/2014/main" id="{7A7F4ED9-A169-4940-9051-836892E956E2}"/>
              </a:ext>
            </a:extLst>
          </p:cNvPr>
          <p:cNvSpPr/>
          <p:nvPr/>
        </p:nvSpPr>
        <p:spPr bwMode="auto">
          <a:xfrm>
            <a:off x="929520" y="7569957"/>
            <a:ext cx="12985658" cy="7986501"/>
          </a:xfrm>
          <a:prstGeom prst="roundRect">
            <a:avLst/>
          </a:prstGeom>
          <a:solidFill>
            <a:srgbClr val="EBEBB7"/>
          </a:solidFill>
          <a:ln w="9525" cap="flat" cmpd="sng" algn="ctr">
            <a:noFill/>
            <a:prstDash val="solid"/>
            <a:round/>
            <a:headEnd type="none" w="med" len="med"/>
            <a:tailEnd type="none" w="med" len="med"/>
          </a:ln>
          <a:effectLst/>
        </p:spPr>
        <p:txBody>
          <a:bodyPr vert="horz" wrap="square" lIns="132525" tIns="66263" rIns="132525" bIns="66263" numCol="1" rtlCol="0" anchor="t" anchorCtr="0" compatLnSpc="1"/>
          <a:lstStyle/>
          <a:p>
            <a:pPr marL="662620" indent="-662620" defTabSz="4009771" fontAlgn="base" latinLnBrk="1">
              <a:spcBef>
                <a:spcPct val="0"/>
              </a:spcBef>
              <a:spcAft>
                <a:spcPct val="0"/>
              </a:spcAft>
              <a:buFont typeface="Arial" pitchFamily="34" charset="0"/>
              <a:buChar char="•"/>
            </a:pPr>
            <a:endParaRPr kumimoji="1" lang="zh-CN" altLang="en-US" sz="3478" dirty="0">
              <a:latin typeface="Times New Roman"/>
              <a:cs typeface="Times New Roman"/>
            </a:endParaRPr>
          </a:p>
          <a:p>
            <a:pPr marL="662620" indent="-662620" defTabSz="4009771" fontAlgn="base" latinLnBrk="1">
              <a:spcBef>
                <a:spcPct val="0"/>
              </a:spcBef>
              <a:spcAft>
                <a:spcPct val="0"/>
              </a:spcAft>
              <a:buFont typeface="Arial" pitchFamily="34" charset="0"/>
              <a:buChar char="•"/>
            </a:pPr>
            <a:r>
              <a:rPr lang="en-US" sz="3478" dirty="0">
                <a:latin typeface="Times New Roman"/>
                <a:cs typeface="Times New Roman"/>
                <a:sym typeface="+mn-ea"/>
              </a:rPr>
              <a:t>The adhesive skin-color filtered out by the classified skin-color table  </a:t>
            </a:r>
            <a:r>
              <a:rPr lang="zh-CN" altLang="en-US" sz="3478" dirty="0">
                <a:latin typeface="Times New Roman"/>
                <a:cs typeface="Times New Roman"/>
                <a:sym typeface="+mn-ea"/>
              </a:rPr>
              <a:t>使用肤色分类查找表快速分离肤色背景</a:t>
            </a:r>
          </a:p>
          <a:p>
            <a:pPr marL="662620" indent="-662620" defTabSz="4009771" fontAlgn="base" latinLnBrk="1">
              <a:spcBef>
                <a:spcPct val="0"/>
              </a:spcBef>
              <a:spcAft>
                <a:spcPct val="0"/>
              </a:spcAft>
              <a:buFont typeface="Arial" pitchFamily="34" charset="0"/>
              <a:buChar char="•"/>
            </a:pPr>
            <a:r>
              <a:rPr kumimoji="1" lang="en-US" altLang="zh-CN" sz="3478" dirty="0">
                <a:latin typeface="Times New Roman"/>
                <a:cs typeface="Times New Roman"/>
              </a:rPr>
              <a:t>Gain the candidate face region by the region merging algorithms based on color similarity </a:t>
            </a:r>
            <a:r>
              <a:rPr kumimoji="1" lang="zh-CN" altLang="en-US" sz="3478" dirty="0">
                <a:latin typeface="Times New Roman"/>
                <a:cs typeface="Times New Roman"/>
              </a:rPr>
              <a:t>基于颜色相似度的邻接区域合并算法获得候选人脸</a:t>
            </a:r>
          </a:p>
          <a:p>
            <a:pPr marL="662620" indent="-662620" defTabSz="4009771" fontAlgn="base" latinLnBrk="1">
              <a:spcBef>
                <a:spcPct val="0"/>
              </a:spcBef>
              <a:spcAft>
                <a:spcPct val="0"/>
              </a:spcAft>
              <a:buFont typeface="Arial" pitchFamily="34" charset="0"/>
              <a:buChar char="•"/>
            </a:pPr>
            <a:r>
              <a:rPr kumimoji="1" lang="en-US" altLang="zh-CN" sz="3478" dirty="0">
                <a:latin typeface="Times New Roman"/>
                <a:cs typeface="Times New Roman"/>
              </a:rPr>
              <a:t>Multi-view Adaboost face detection </a:t>
            </a:r>
            <a:r>
              <a:rPr kumimoji="1" lang="zh-CN" altLang="en-US" sz="3478" dirty="0">
                <a:latin typeface="Times New Roman"/>
                <a:cs typeface="Times New Roman"/>
              </a:rPr>
              <a:t>多视角人脸检测算法</a:t>
            </a:r>
          </a:p>
        </p:txBody>
      </p:sp>
      <p:sp>
        <p:nvSpPr>
          <p:cNvPr id="37" name="모서리가 둥근 직사각형 47">
            <a:extLst>
              <a:ext uri="{FF2B5EF4-FFF2-40B4-BE49-F238E27FC236}">
                <a16:creationId xmlns:a16="http://schemas.microsoft.com/office/drawing/2014/main" id="{599D535D-09F5-46F8-A6AE-57AA0D38EC4B}"/>
              </a:ext>
            </a:extLst>
          </p:cNvPr>
          <p:cNvSpPr/>
          <p:nvPr/>
        </p:nvSpPr>
        <p:spPr bwMode="auto">
          <a:xfrm>
            <a:off x="2196794" y="6283802"/>
            <a:ext cx="10280849" cy="2220752"/>
          </a:xfrm>
          <a:prstGeom prst="roundRect">
            <a:avLst/>
          </a:prstGeom>
          <a:solidFill>
            <a:srgbClr val="AAA72F"/>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Rotation Invariant Multi-view Face Detection</a:t>
            </a:r>
          </a:p>
          <a:p>
            <a:pPr defTabSz="4009771" fontAlgn="base" latinLnBrk="1">
              <a:spcBef>
                <a:spcPct val="0"/>
              </a:spcBef>
              <a:spcAft>
                <a:spcPct val="0"/>
              </a:spcAft>
            </a:pPr>
            <a:r>
              <a:rPr kumimoji="1" lang="zh-CN" altLang="en-US" sz="4058" b="1" dirty="0">
                <a:ln w="10160">
                  <a:solidFill>
                    <a:srgbClr val="0070C0"/>
                  </a:solidFill>
                  <a:prstDash val="solid"/>
                </a:ln>
                <a:solidFill>
                  <a:srgbClr val="0070C0"/>
                </a:solidFill>
                <a:latin typeface="Arial" charset="0"/>
                <a:ea typeface="宋体" pitchFamily="2" charset="-122"/>
                <a:sym typeface="+mn-ea"/>
              </a:rPr>
              <a:t>旋转任意的多视角彩色人脸检测</a:t>
            </a:r>
          </a:p>
        </p:txBody>
      </p:sp>
      <p:sp>
        <p:nvSpPr>
          <p:cNvPr id="38" name="모서리가 둥근 직사각형 16">
            <a:extLst>
              <a:ext uri="{FF2B5EF4-FFF2-40B4-BE49-F238E27FC236}">
                <a16:creationId xmlns:a16="http://schemas.microsoft.com/office/drawing/2014/main" id="{2BCC502F-F1CB-487F-9738-B255E2980F44}"/>
              </a:ext>
            </a:extLst>
          </p:cNvPr>
          <p:cNvSpPr/>
          <p:nvPr/>
        </p:nvSpPr>
        <p:spPr bwMode="auto">
          <a:xfrm>
            <a:off x="14481170" y="7569957"/>
            <a:ext cx="13473425" cy="7986501"/>
          </a:xfrm>
          <a:prstGeom prst="roundRect">
            <a:avLst/>
          </a:prstGeom>
          <a:solidFill>
            <a:srgbClr val="E2BBBE"/>
          </a:solidFill>
          <a:ln w="9525" cap="flat" cmpd="sng" algn="ctr">
            <a:noFill/>
            <a:prstDash val="solid"/>
            <a:round/>
            <a:headEnd type="none" w="med" len="med"/>
            <a:tailEnd type="none" w="med" len="med"/>
          </a:ln>
          <a:effectLst/>
        </p:spPr>
        <p:txBody>
          <a:bodyPr vert="horz" wrap="square" lIns="132525" tIns="66263" rIns="132525" bIns="66263" numCol="1" rtlCol="0" anchor="t" anchorCtr="0" compatLnSpc="1">
            <a:noAutofit/>
          </a:bodyPr>
          <a:lstStyle/>
          <a:p>
            <a:pPr marL="662620" indent="-662620" defTabSz="4009771" fontAlgn="base" latinLnBrk="1">
              <a:spcBef>
                <a:spcPct val="0"/>
              </a:spcBef>
              <a:spcAft>
                <a:spcPct val="0"/>
              </a:spcAft>
              <a:buFont typeface="Arial" pitchFamily="34" charset="0"/>
              <a:buChar char="•"/>
            </a:pPr>
            <a:endParaRPr lang="en-US" altLang="ko-KR" sz="4348" dirty="0">
              <a:ea typeface="Gulim" pitchFamily="50" charset="-127"/>
            </a:endParaRPr>
          </a:p>
          <a:p>
            <a:pPr marL="662620" indent="-662620" defTabSz="4009771" fontAlgn="base" latinLnBrk="1">
              <a:spcBef>
                <a:spcPct val="0"/>
              </a:spcBef>
              <a:spcAft>
                <a:spcPct val="0"/>
              </a:spcAft>
              <a:buFont typeface="Arial" pitchFamily="34" charset="0"/>
              <a:buChar char="•"/>
            </a:pPr>
            <a:r>
              <a:rPr lang="en-US" sz="3478" dirty="0">
                <a:latin typeface="Times New Roman"/>
                <a:cs typeface="Times New Roman"/>
              </a:rPr>
              <a:t>The coarse-fine searching method </a:t>
            </a:r>
            <a:r>
              <a:rPr lang="zh-CN" altLang="en-US" sz="3478" dirty="0">
                <a:latin typeface="Times New Roman"/>
                <a:cs typeface="Times New Roman"/>
              </a:rPr>
              <a:t>使用</a:t>
            </a:r>
            <a:r>
              <a:rPr lang="en-US" altLang="zh-CN" sz="3478" dirty="0">
                <a:latin typeface="Times New Roman"/>
                <a:cs typeface="Times New Roman"/>
              </a:rPr>
              <a:t>“</a:t>
            </a:r>
            <a:r>
              <a:rPr lang="zh-CN" altLang="en-US" sz="3478" dirty="0">
                <a:latin typeface="Times New Roman"/>
                <a:cs typeface="Times New Roman"/>
              </a:rPr>
              <a:t>由粗到细</a:t>
            </a:r>
            <a:r>
              <a:rPr lang="en-US" altLang="zh-CN" sz="3478" dirty="0">
                <a:latin typeface="Times New Roman"/>
                <a:cs typeface="Times New Roman"/>
              </a:rPr>
              <a:t>”</a:t>
            </a:r>
            <a:r>
              <a:rPr lang="zh-CN" altLang="en-US" sz="3478" dirty="0">
                <a:latin typeface="Times New Roman"/>
                <a:cs typeface="Times New Roman"/>
              </a:rPr>
              <a:t>的交叉搜索策略</a:t>
            </a:r>
          </a:p>
          <a:p>
            <a:pPr marL="662620" indent="-662620" defTabSz="4009771" fontAlgn="base" latinLnBrk="1">
              <a:spcBef>
                <a:spcPct val="0"/>
              </a:spcBef>
              <a:spcAft>
                <a:spcPct val="0"/>
              </a:spcAft>
              <a:buFont typeface="Arial" pitchFamily="34" charset="0"/>
              <a:buChar char="•"/>
            </a:pPr>
            <a:r>
              <a:rPr lang="en-US" altLang="zh-CN" sz="3478" dirty="0">
                <a:latin typeface="Times New Roman"/>
                <a:cs typeface="Times New Roman"/>
              </a:rPr>
              <a:t>Two-level SVM classifier to enhance accuracy </a:t>
            </a:r>
            <a:r>
              <a:rPr lang="zh-CN" altLang="en-US" sz="3478" dirty="0">
                <a:latin typeface="Times New Roman"/>
                <a:cs typeface="Times New Roman"/>
              </a:rPr>
              <a:t>使用二级</a:t>
            </a:r>
            <a:r>
              <a:rPr lang="en-US" altLang="zh-CN" sz="3478" dirty="0">
                <a:latin typeface="Times New Roman"/>
                <a:cs typeface="Times New Roman"/>
              </a:rPr>
              <a:t>SVM</a:t>
            </a:r>
            <a:r>
              <a:rPr lang="zh-CN" altLang="en-US" sz="3478" dirty="0">
                <a:latin typeface="Times New Roman"/>
                <a:cs typeface="Times New Roman"/>
              </a:rPr>
              <a:t>分类器提高分类精度</a:t>
            </a:r>
          </a:p>
          <a:p>
            <a:pPr marL="662620" indent="-662620" defTabSz="4009771" fontAlgn="base" latinLnBrk="1">
              <a:spcBef>
                <a:spcPct val="0"/>
              </a:spcBef>
              <a:spcAft>
                <a:spcPct val="0"/>
              </a:spcAft>
              <a:buFont typeface="Arial" pitchFamily="34" charset="0"/>
              <a:buChar char="•"/>
            </a:pPr>
            <a:r>
              <a:rPr lang="en-US" altLang="zh-CN" sz="3478" dirty="0">
                <a:latin typeface="Times New Roman"/>
                <a:cs typeface="Times New Roman"/>
              </a:rPr>
              <a:t>Filtering features regions by the value of DF </a:t>
            </a:r>
            <a:r>
              <a:rPr lang="zh-CN" altLang="en-US" sz="3478" dirty="0">
                <a:latin typeface="Times New Roman"/>
                <a:cs typeface="Times New Roman"/>
              </a:rPr>
              <a:t>利用分类器中的判别函数值筛选各器官区域</a:t>
            </a:r>
          </a:p>
          <a:p>
            <a:pPr marL="662620" indent="-662620" defTabSz="4009771" fontAlgn="base" latinLnBrk="1">
              <a:spcBef>
                <a:spcPct val="0"/>
              </a:spcBef>
              <a:spcAft>
                <a:spcPct val="0"/>
              </a:spcAft>
              <a:buFont typeface="Arial" pitchFamily="34" charset="0"/>
              <a:buChar char="•"/>
            </a:pPr>
            <a:endParaRPr kumimoji="1" lang="zh-CN" altLang="en-US" sz="3478" dirty="0">
              <a:latin typeface="Times New Roman"/>
              <a:cs typeface="Times New Roman"/>
            </a:endParaRPr>
          </a:p>
          <a:p>
            <a:pPr marL="662620" indent="-662620" defTabSz="4009771" fontAlgn="base" latinLnBrk="1">
              <a:spcBef>
                <a:spcPct val="0"/>
              </a:spcBef>
              <a:spcAft>
                <a:spcPct val="0"/>
              </a:spcAft>
              <a:buFont typeface="Arial" pitchFamily="34" charset="0"/>
              <a:buChar char="•"/>
            </a:pPr>
            <a:endParaRPr lang="zh-CN" altLang="en-US" sz="3478" dirty="0">
              <a:latin typeface="Times New Roman"/>
              <a:cs typeface="Times New Roman"/>
            </a:endParaRPr>
          </a:p>
        </p:txBody>
      </p:sp>
      <p:sp>
        <p:nvSpPr>
          <p:cNvPr id="39" name="모서리가 둥근 직사각형 46">
            <a:extLst>
              <a:ext uri="{FF2B5EF4-FFF2-40B4-BE49-F238E27FC236}">
                <a16:creationId xmlns:a16="http://schemas.microsoft.com/office/drawing/2014/main" id="{B197D8A9-EE4E-47D3-8561-6682669FCAAA}"/>
              </a:ext>
            </a:extLst>
          </p:cNvPr>
          <p:cNvSpPr/>
          <p:nvPr/>
        </p:nvSpPr>
        <p:spPr bwMode="auto">
          <a:xfrm>
            <a:off x="15554259" y="6283801"/>
            <a:ext cx="11566530" cy="2220752"/>
          </a:xfrm>
          <a:prstGeom prst="roundRect">
            <a:avLst/>
          </a:prstGeom>
          <a:solidFill>
            <a:srgbClr val="B65259"/>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Features Localization on Mult-view Face Based on Improved SVM</a:t>
            </a:r>
          </a:p>
          <a:p>
            <a:pPr defTabSz="4009771" fontAlgn="base" latinLnBrk="1">
              <a:spcBef>
                <a:spcPct val="0"/>
              </a:spcBef>
              <a:spcAft>
                <a:spcPct val="0"/>
              </a:spcAft>
            </a:pPr>
            <a:r>
              <a:rPr lang="zh-CN" altLang="en-US" sz="4058" b="1" dirty="0">
                <a:solidFill>
                  <a:srgbClr val="FFFF00"/>
                </a:solidFill>
                <a:latin typeface="Arial" charset="0"/>
                <a:ea typeface="宋体" pitchFamily="2" charset="-122"/>
                <a:sym typeface="+mn-ea"/>
              </a:rPr>
              <a:t>基于改进</a:t>
            </a:r>
            <a:r>
              <a:rPr lang="en-US" altLang="zh-CN" sz="4058" b="1" dirty="0">
                <a:solidFill>
                  <a:srgbClr val="FFFF00"/>
                </a:solidFill>
                <a:latin typeface="Arial" charset="0"/>
                <a:ea typeface="宋体" pitchFamily="2" charset="-122"/>
                <a:sym typeface="+mn-ea"/>
              </a:rPr>
              <a:t>SVM</a:t>
            </a:r>
            <a:r>
              <a:rPr lang="zh-CN" altLang="en-US" sz="4058" b="1" dirty="0">
                <a:solidFill>
                  <a:srgbClr val="FFFF00"/>
                </a:solidFill>
                <a:latin typeface="Arial" charset="0"/>
                <a:ea typeface="宋体" pitchFamily="2" charset="-122"/>
                <a:sym typeface="+mn-ea"/>
              </a:rPr>
              <a:t>的多视角人脸面部器官定位</a:t>
            </a:r>
            <a:endParaRPr kumimoji="1" lang="zh-CN" altLang="en-US" sz="4058" b="1" dirty="0">
              <a:solidFill>
                <a:srgbClr val="FFFF00"/>
              </a:solidFill>
              <a:latin typeface="Arial" charset="0"/>
              <a:ea typeface="宋体" pitchFamily="2" charset="-122"/>
              <a:sym typeface="+mn-ea"/>
            </a:endParaRPr>
          </a:p>
        </p:txBody>
      </p:sp>
      <p:sp>
        <p:nvSpPr>
          <p:cNvPr id="40" name="모서리가 둥근 직사각형 13">
            <a:extLst>
              <a:ext uri="{FF2B5EF4-FFF2-40B4-BE49-F238E27FC236}">
                <a16:creationId xmlns:a16="http://schemas.microsoft.com/office/drawing/2014/main" id="{E484D285-7F60-4472-9EC8-63F1D3723BB4}"/>
              </a:ext>
            </a:extLst>
          </p:cNvPr>
          <p:cNvSpPr/>
          <p:nvPr/>
        </p:nvSpPr>
        <p:spPr bwMode="auto">
          <a:xfrm>
            <a:off x="984738" y="16800726"/>
            <a:ext cx="13276477" cy="8531329"/>
          </a:xfrm>
          <a:prstGeom prst="roundRect">
            <a:avLst/>
          </a:prstGeom>
          <a:solidFill>
            <a:srgbClr val="B1D2E5"/>
          </a:solidFill>
          <a:ln w="9525" cap="flat" cmpd="sng" algn="ctr">
            <a:noFill/>
            <a:prstDash val="solid"/>
            <a:round/>
            <a:headEnd type="none" w="med" len="med"/>
            <a:tailEnd type="none" w="med" len="med"/>
          </a:ln>
          <a:effectLst/>
        </p:spPr>
        <p:txBody>
          <a:bodyPr vert="horz" wrap="square" lIns="132525" tIns="66263" rIns="130438" bIns="66263" numCol="1" rtlCol="0" anchor="t" anchorCtr="0" compatLnSpc="1"/>
          <a:lstStyle/>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endParaRPr kumimoji="1" lang="en-US" altLang="ko-KR" sz="4348" dirty="0">
              <a:ea typeface="Gulim" pitchFamily="50" charset="-127"/>
            </a:endParaRPr>
          </a:p>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r>
              <a:rPr lang="en-US" altLang="zh-CN" sz="3478" dirty="0"/>
              <a:t>Just the key landmarks are chosen to built the texture models by the improved DCT-SVM </a:t>
            </a:r>
            <a:r>
              <a:rPr lang="zh-CN" altLang="en-US" sz="3478" dirty="0"/>
              <a:t>选择关键点并用改进的</a:t>
            </a:r>
            <a:r>
              <a:rPr lang="en-US" altLang="zh-CN" sz="3478" dirty="0"/>
              <a:t>DCT-SVM</a:t>
            </a:r>
            <a:r>
              <a:rPr lang="zh-CN" altLang="en-US" sz="3478" dirty="0"/>
              <a:t>建立纹理模型</a:t>
            </a:r>
            <a:endParaRPr kumimoji="1" lang="zh-CN" altLang="en-US" sz="3478" dirty="0">
              <a:ea typeface="宋体" pitchFamily="2" charset="-122"/>
            </a:endParaRPr>
          </a:p>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r>
              <a:rPr lang="en-US" sz="3478" dirty="0">
                <a:ea typeface="宋体" pitchFamily="2" charset="-122"/>
              </a:rPr>
              <a:t>The landmarks are divided into two classifications based on their reliability </a:t>
            </a:r>
            <a:r>
              <a:rPr lang="zh-CN" altLang="en-US" sz="3478" dirty="0">
                <a:ea typeface="宋体" pitchFamily="2" charset="-122"/>
              </a:rPr>
              <a:t>通过可靠性对检测点进行分类</a:t>
            </a:r>
            <a:r>
              <a:rPr lang="en-US" sz="3478" dirty="0">
                <a:ea typeface="宋体" pitchFamily="2" charset="-122"/>
              </a:rPr>
              <a:t> </a:t>
            </a:r>
          </a:p>
        </p:txBody>
      </p:sp>
      <p:sp>
        <p:nvSpPr>
          <p:cNvPr id="41" name="모서리가 둥근 직사각형 48">
            <a:extLst>
              <a:ext uri="{FF2B5EF4-FFF2-40B4-BE49-F238E27FC236}">
                <a16:creationId xmlns:a16="http://schemas.microsoft.com/office/drawing/2014/main" id="{27DF0121-1A7D-4121-BD46-B5F7349E54E9}"/>
              </a:ext>
            </a:extLst>
          </p:cNvPr>
          <p:cNvSpPr/>
          <p:nvPr/>
        </p:nvSpPr>
        <p:spPr bwMode="auto">
          <a:xfrm>
            <a:off x="1975918" y="15967238"/>
            <a:ext cx="11436766" cy="1529853"/>
          </a:xfrm>
          <a:prstGeom prst="roundRect">
            <a:avLst/>
          </a:prstGeom>
          <a:solidFill>
            <a:srgbClr val="2D6787"/>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Enhanced ASM Based on DCT-SVM</a:t>
            </a:r>
            <a:endParaRPr kumimoji="1" lang="en-US" altLang="ko-KR" sz="4058" b="1" dirty="0">
              <a:solidFill>
                <a:schemeClr val="bg1"/>
              </a:solidFill>
              <a:latin typeface="Times New Roman" pitchFamily="18" charset="0"/>
              <a:ea typeface="Gulim" pitchFamily="50" charset="-127"/>
            </a:endParaRPr>
          </a:p>
          <a:p>
            <a:pPr defTabSz="4009771" fontAlgn="base" latinLnBrk="1">
              <a:spcBef>
                <a:spcPct val="0"/>
              </a:spcBef>
              <a:spcAft>
                <a:spcPct val="0"/>
              </a:spcAft>
            </a:pPr>
            <a:r>
              <a:rPr kumimoji="1" lang="zh-CN" altLang="en-US" sz="4058" b="1" dirty="0">
                <a:solidFill>
                  <a:srgbClr val="FFFF00"/>
                </a:solidFill>
                <a:latin typeface="Times New Roman" pitchFamily="18" charset="0"/>
                <a:ea typeface="宋体" pitchFamily="2" charset="-122"/>
              </a:rPr>
              <a:t>基于</a:t>
            </a:r>
            <a:r>
              <a:rPr kumimoji="1" lang="en-US" altLang="zh-CN" sz="4058" b="1" dirty="0">
                <a:solidFill>
                  <a:srgbClr val="FFFF00"/>
                </a:solidFill>
                <a:latin typeface="Times New Roman" pitchFamily="18" charset="0"/>
                <a:ea typeface="宋体" pitchFamily="2" charset="-122"/>
              </a:rPr>
              <a:t>DCT-SVM</a:t>
            </a:r>
            <a:r>
              <a:rPr kumimoji="1" lang="zh-CN" altLang="en-US" sz="4058" b="1" dirty="0">
                <a:solidFill>
                  <a:srgbClr val="FFFF00"/>
                </a:solidFill>
                <a:latin typeface="Times New Roman" pitchFamily="18" charset="0"/>
                <a:ea typeface="宋体" pitchFamily="2" charset="-122"/>
              </a:rPr>
              <a:t>的增强型主动形状模型</a:t>
            </a:r>
          </a:p>
        </p:txBody>
      </p:sp>
      <p:sp>
        <p:nvSpPr>
          <p:cNvPr id="42" name="모서리가 둥근 직사각형 15">
            <a:extLst>
              <a:ext uri="{FF2B5EF4-FFF2-40B4-BE49-F238E27FC236}">
                <a16:creationId xmlns:a16="http://schemas.microsoft.com/office/drawing/2014/main" id="{E7AD9ABE-5701-4859-846F-D44E701B70FB}"/>
              </a:ext>
            </a:extLst>
          </p:cNvPr>
          <p:cNvSpPr/>
          <p:nvPr/>
        </p:nvSpPr>
        <p:spPr bwMode="auto">
          <a:xfrm>
            <a:off x="14682720" y="16747347"/>
            <a:ext cx="12761100" cy="8531329"/>
          </a:xfrm>
          <a:prstGeom prst="roundRect">
            <a:avLst/>
          </a:prstGeom>
          <a:solidFill>
            <a:srgbClr val="AEE4B2"/>
          </a:solidFill>
          <a:ln w="9525" cap="flat" cmpd="sng" algn="ctr">
            <a:noFill/>
            <a:prstDash val="solid"/>
            <a:round/>
            <a:headEnd type="none" w="med" len="med"/>
            <a:tailEnd type="none" w="med" len="med"/>
          </a:ln>
          <a:effectLst/>
        </p:spPr>
        <p:txBody>
          <a:bodyPr vert="horz" wrap="none" lIns="132525" tIns="66263" rIns="132525" bIns="66263" numCol="1" rtlCol="0" anchor="t" anchorCtr="0" compatLnSpc="1"/>
          <a:lstStyle/>
          <a:p>
            <a:pPr indent="662620" defTabSz="4009771" fontAlgn="base" hangingPunct="0">
              <a:spcBef>
                <a:spcPct val="0"/>
              </a:spcBef>
              <a:spcAft>
                <a:spcPct val="0"/>
              </a:spcAft>
            </a:pPr>
            <a:endParaRPr kumimoji="1" lang="en-US" altLang="zh-CN" sz="3478" dirty="0">
              <a:latin typeface="Times New Roman" pitchFamily="18" charset="0"/>
              <a:ea typeface="宋体" pitchFamily="2" charset="-122"/>
              <a:sym typeface="+mn-ea"/>
            </a:endParaRPr>
          </a:p>
          <a:p>
            <a:pPr marL="828275" indent="-828275" defTabSz="4009771" fontAlgn="base" latinLnBrk="1">
              <a:spcBef>
                <a:spcPct val="0"/>
              </a:spcBef>
              <a:spcAft>
                <a:spcPct val="0"/>
              </a:spcAft>
              <a:buFont typeface="Arial" pitchFamily="34" charset="0"/>
              <a:buChar char="•"/>
            </a:pPr>
            <a:r>
              <a:rPr lang="en-US" altLang="zh-CN" sz="3478" dirty="0">
                <a:sym typeface="+mn-ea"/>
              </a:rPr>
              <a:t>The key corner landmarks are located by multi-view ASM </a:t>
            </a:r>
            <a:br>
              <a:rPr lang="en-US" altLang="zh-CN" sz="3478" dirty="0">
                <a:sym typeface="+mn-ea"/>
              </a:rPr>
            </a:br>
            <a:r>
              <a:rPr lang="zh-CN" altLang="en-US" sz="3478" dirty="0">
                <a:sym typeface="+mn-ea"/>
              </a:rPr>
              <a:t>使用多视角</a:t>
            </a:r>
            <a:r>
              <a:rPr lang="en-US" altLang="zh-CN" sz="3478" dirty="0">
                <a:sym typeface="+mn-ea"/>
              </a:rPr>
              <a:t>ASM</a:t>
            </a:r>
            <a:r>
              <a:rPr lang="zh-CN" altLang="en-US" sz="3478" dirty="0">
                <a:sym typeface="+mn-ea"/>
              </a:rPr>
              <a:t>确定五官角点</a:t>
            </a:r>
            <a:endParaRPr lang="en-US" altLang="ko-KR" sz="3478" dirty="0">
              <a:ea typeface="Gulim" pitchFamily="50" charset="-127"/>
            </a:endParaRPr>
          </a:p>
          <a:p>
            <a:pPr marL="828275" indent="-828275" defTabSz="4009771" latinLnBrk="1">
              <a:spcBef>
                <a:spcPct val="0"/>
              </a:spcBef>
              <a:spcAft>
                <a:spcPct val="0"/>
              </a:spcAft>
              <a:buFont typeface="Arial" pitchFamily="34" charset="0"/>
              <a:buChar char="•"/>
            </a:pPr>
            <a:r>
              <a:rPr lang="en-US" altLang="zh-CN" sz="3478" dirty="0">
                <a:sym typeface="+mn-ea"/>
              </a:rPr>
              <a:t>Estimate by Candide-3 </a:t>
            </a:r>
            <a:r>
              <a:rPr lang="zh-CN" altLang="en-US" sz="3478" dirty="0">
                <a:sym typeface="+mn-ea"/>
              </a:rPr>
              <a:t>使用</a:t>
            </a:r>
            <a:r>
              <a:rPr lang="en-US" altLang="zh-CN" sz="3478" dirty="0">
                <a:sym typeface="+mn-ea"/>
              </a:rPr>
              <a:t>Candide-3</a:t>
            </a:r>
            <a:r>
              <a:rPr lang="zh-CN" altLang="en-US" sz="3478" dirty="0">
                <a:sym typeface="+mn-ea"/>
              </a:rPr>
              <a:t>进行人脸姿态估计</a:t>
            </a:r>
            <a:endParaRPr kumimoji="1" lang="zh-CN" altLang="en-US" sz="3478" dirty="0">
              <a:latin typeface="Times New Roman" pitchFamily="18" charset="0"/>
              <a:ea typeface="宋体" pitchFamily="2" charset="-122"/>
              <a:sym typeface="+mn-ea"/>
            </a:endParaRPr>
          </a:p>
          <a:p>
            <a:pPr marL="828275" indent="662620" defTabSz="4009771" fontAlgn="base" hangingPunct="0">
              <a:spcBef>
                <a:spcPct val="0"/>
              </a:spcBef>
              <a:spcAft>
                <a:spcPct val="0"/>
              </a:spcAft>
              <a:buFont typeface="Arial" pitchFamily="34" charset="0"/>
              <a:buChar char="•"/>
            </a:pPr>
            <a:endParaRPr kumimoji="1" lang="en-US" altLang="zh-CN" sz="3478" dirty="0">
              <a:latin typeface="Times New Roman" pitchFamily="18" charset="0"/>
              <a:ea typeface="宋体" pitchFamily="2" charset="-122"/>
            </a:endParaRPr>
          </a:p>
        </p:txBody>
      </p:sp>
      <p:sp>
        <p:nvSpPr>
          <p:cNvPr id="43" name="모서리가 둥근 직사각형 22">
            <a:extLst>
              <a:ext uri="{FF2B5EF4-FFF2-40B4-BE49-F238E27FC236}">
                <a16:creationId xmlns:a16="http://schemas.microsoft.com/office/drawing/2014/main" id="{F9F734E8-D042-4F16-9A67-362FC56B8C21}"/>
              </a:ext>
            </a:extLst>
          </p:cNvPr>
          <p:cNvSpPr/>
          <p:nvPr/>
        </p:nvSpPr>
        <p:spPr bwMode="auto">
          <a:xfrm>
            <a:off x="15755809" y="15963096"/>
            <a:ext cx="8480711" cy="1529853"/>
          </a:xfrm>
          <a:prstGeom prst="roundRect">
            <a:avLst/>
          </a:prstGeom>
          <a:solidFill>
            <a:srgbClr val="329639"/>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lang="en-US" altLang="zh-CN" sz="4058"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rial" charset="0"/>
                <a:ea typeface="宋体" pitchFamily="2" charset="-122"/>
                <a:sym typeface="+mn-ea"/>
              </a:rPr>
              <a:t>The Estimation of Face Pose</a:t>
            </a:r>
            <a:endParaRPr kumimoji="1" lang="en-US" altLang="zh-CN" sz="4058" b="1" dirty="0">
              <a:solidFill>
                <a:schemeClr val="bg1"/>
              </a:solidFill>
              <a:latin typeface="Times New Roman" pitchFamily="18" charset="0"/>
              <a:ea typeface="宋体" pitchFamily="2" charset="-122"/>
            </a:endParaRPr>
          </a:p>
          <a:p>
            <a:pPr defTabSz="4009771" fontAlgn="base" latinLnBrk="1">
              <a:spcBef>
                <a:spcPct val="0"/>
              </a:spcBef>
              <a:spcAft>
                <a:spcPct val="0"/>
              </a:spcAft>
            </a:pPr>
            <a:r>
              <a:rPr kumimoji="1" lang="zh-CN" altLang="en-US" sz="4058" b="1" dirty="0">
                <a:solidFill>
                  <a:srgbClr val="FFC000"/>
                </a:solidFill>
                <a:latin typeface="Times New Roman" pitchFamily="18" charset="0"/>
                <a:ea typeface="宋体" pitchFamily="2" charset="-122"/>
              </a:rPr>
              <a:t>人脸姿态估计</a:t>
            </a:r>
          </a:p>
        </p:txBody>
      </p:sp>
      <p:sp>
        <p:nvSpPr>
          <p:cNvPr id="44" name="모서리가 둥근 직사각형 13">
            <a:extLst>
              <a:ext uri="{FF2B5EF4-FFF2-40B4-BE49-F238E27FC236}">
                <a16:creationId xmlns:a16="http://schemas.microsoft.com/office/drawing/2014/main" id="{07474DE1-BAFC-4F87-9ABF-780F3533BF24}"/>
              </a:ext>
            </a:extLst>
          </p:cNvPr>
          <p:cNvSpPr/>
          <p:nvPr/>
        </p:nvSpPr>
        <p:spPr bwMode="auto">
          <a:xfrm>
            <a:off x="1205613" y="26666513"/>
            <a:ext cx="26238207" cy="9237211"/>
          </a:xfrm>
          <a:prstGeom prst="round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32525" tIns="66263" rIns="130438" bIns="66263" numCol="1" rtlCol="0" anchor="t" anchorCtr="0" compatLnSpc="1"/>
          <a:lstStyle/>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endParaRPr kumimoji="1" lang="en-US" altLang="ko-KR" sz="4348" dirty="0">
              <a:ea typeface="Gulim" pitchFamily="50" charset="-127"/>
            </a:endParaRPr>
          </a:p>
          <a:p>
            <a:pPr marL="828275" indent="-828275" defTabSz="4009771" fontAlgn="base" latinLnBrk="1">
              <a:spcBef>
                <a:spcPct val="0"/>
              </a:spcBef>
              <a:spcAft>
                <a:spcPct val="0"/>
              </a:spcAft>
              <a:buFont typeface="Arial" pitchFamily="34" charset="0"/>
              <a:buChar char="•"/>
              <a:tabLst>
                <a:tab pos="6764245" algn="l"/>
                <a:tab pos="7399256" algn="l"/>
                <a:tab pos="8586450" algn="l"/>
                <a:tab pos="8834933" algn="l"/>
                <a:tab pos="9359507" algn="l"/>
                <a:tab pos="9746035" algn="l"/>
              </a:tabLst>
            </a:pPr>
            <a:endParaRPr kumimoji="1" lang="en-US" altLang="ko-KR" sz="4348" dirty="0">
              <a:ea typeface="Gulim" pitchFamily="50" charset="-127"/>
            </a:endParaRPr>
          </a:p>
        </p:txBody>
      </p:sp>
      <p:sp>
        <p:nvSpPr>
          <p:cNvPr id="45" name="모서리가 둥근 직사각형 48">
            <a:extLst>
              <a:ext uri="{FF2B5EF4-FFF2-40B4-BE49-F238E27FC236}">
                <a16:creationId xmlns:a16="http://schemas.microsoft.com/office/drawing/2014/main" id="{F32CE297-F4F1-41A5-BC6A-076343F4FC16}"/>
              </a:ext>
            </a:extLst>
          </p:cNvPr>
          <p:cNvSpPr/>
          <p:nvPr/>
        </p:nvSpPr>
        <p:spPr bwMode="auto">
          <a:xfrm>
            <a:off x="2196794" y="25833484"/>
            <a:ext cx="14021013" cy="1529853"/>
          </a:xfrm>
          <a:prstGeom prst="roundRect">
            <a:avLst/>
          </a:prstGeom>
          <a:solidFill>
            <a:schemeClr val="accent4">
              <a:lumMod val="75000"/>
            </a:schemeClr>
          </a:solidFill>
          <a:ln w="76200" cap="flat" cmpd="sng" algn="ctr">
            <a:solidFill>
              <a:schemeClr val="accent6">
                <a:lumMod val="40000"/>
                <a:lumOff val="60000"/>
              </a:schemeClr>
            </a:solidFill>
            <a:prstDash val="solid"/>
            <a:round/>
            <a:headEnd type="none" w="med" len="med"/>
            <a:tailEnd type="none" w="med" len="med"/>
          </a:ln>
          <a:effectLst/>
        </p:spPr>
        <p:txBody>
          <a:bodyPr vert="horz" wrap="square" lIns="132525" tIns="66263" rIns="132525" bIns="66263" numCol="1" rtlCol="0" anchor="ctr" anchorCtr="0" compatLnSpc="1">
            <a:spAutoFit/>
          </a:bodyPr>
          <a:lstStyle/>
          <a:p>
            <a:pPr defTabSz="4009771" fontAlgn="base" latinLnBrk="1">
              <a:spcBef>
                <a:spcPct val="0"/>
              </a:spcBef>
              <a:spcAft>
                <a:spcPct val="0"/>
              </a:spcAft>
            </a:pPr>
            <a:r>
              <a:rPr kumimoji="1" lang="en-US" altLang="zh-CN" sz="4058" b="1" dirty="0">
                <a:solidFill>
                  <a:schemeClr val="bg1"/>
                </a:solidFill>
                <a:latin typeface="Times New Roman" pitchFamily="18" charset="0"/>
                <a:ea typeface="宋体" pitchFamily="2" charset="-122"/>
              </a:rPr>
              <a:t>Multi-view Face Landmarks </a:t>
            </a:r>
            <a:r>
              <a:rPr kumimoji="1" lang="zh-CN" altLang="en-US" sz="4058" b="1" dirty="0">
                <a:solidFill>
                  <a:schemeClr val="bg1"/>
                </a:solidFill>
                <a:latin typeface="Times New Roman" pitchFamily="18" charset="0"/>
                <a:ea typeface="宋体" pitchFamily="2" charset="-122"/>
              </a:rPr>
              <a:t> </a:t>
            </a:r>
            <a:r>
              <a:rPr kumimoji="1" lang="en-US" altLang="zh-CN" sz="4058" b="1" dirty="0">
                <a:solidFill>
                  <a:schemeClr val="bg1"/>
                </a:solidFill>
                <a:latin typeface="Times New Roman" pitchFamily="18" charset="0"/>
                <a:ea typeface="宋体" pitchFamily="2" charset="-122"/>
              </a:rPr>
              <a:t>Loalization by MV-EMT ASM</a:t>
            </a:r>
          </a:p>
          <a:p>
            <a:pPr defTabSz="4009771" fontAlgn="base" latinLnBrk="1">
              <a:spcBef>
                <a:spcPct val="0"/>
              </a:spcBef>
              <a:spcAft>
                <a:spcPct val="0"/>
              </a:spcAft>
            </a:pPr>
            <a:r>
              <a:rPr kumimoji="1" lang="zh-CN" altLang="en-US" sz="4058" b="1" dirty="0">
                <a:solidFill>
                  <a:schemeClr val="bg1"/>
                </a:solidFill>
                <a:latin typeface="Times New Roman" pitchFamily="18" charset="0"/>
                <a:ea typeface="宋体" pitchFamily="2" charset="-122"/>
              </a:rPr>
              <a:t>基于多模板增强</a:t>
            </a:r>
            <a:r>
              <a:rPr kumimoji="1" lang="en-US" altLang="zh-CN" sz="4058" b="1" dirty="0">
                <a:solidFill>
                  <a:schemeClr val="bg1"/>
                </a:solidFill>
                <a:latin typeface="Times New Roman" pitchFamily="18" charset="0"/>
                <a:ea typeface="宋体" pitchFamily="2" charset="-122"/>
              </a:rPr>
              <a:t>ASM</a:t>
            </a:r>
            <a:r>
              <a:rPr kumimoji="1" lang="zh-CN" altLang="en-US" sz="4058" b="1" dirty="0">
                <a:solidFill>
                  <a:schemeClr val="bg1"/>
                </a:solidFill>
                <a:latin typeface="Times New Roman" pitchFamily="18" charset="0"/>
                <a:ea typeface="宋体" pitchFamily="2" charset="-122"/>
              </a:rPr>
              <a:t>的多视角面部特征点定位</a:t>
            </a:r>
          </a:p>
        </p:txBody>
      </p:sp>
      <p:pic>
        <p:nvPicPr>
          <p:cNvPr id="46" name="图片 45" descr="特征定位 - 横向">
            <a:extLst>
              <a:ext uri="{FF2B5EF4-FFF2-40B4-BE49-F238E27FC236}">
                <a16:creationId xmlns:a16="http://schemas.microsoft.com/office/drawing/2014/main" id="{079F70C6-1CB3-4BC4-83E6-858D1B892591}"/>
              </a:ext>
            </a:extLst>
          </p:cNvPr>
          <p:cNvPicPr>
            <a:picLocks noChangeAspect="1"/>
          </p:cNvPicPr>
          <p:nvPr/>
        </p:nvPicPr>
        <p:blipFill>
          <a:blip r:embed="rId3"/>
          <a:stretch>
            <a:fillRect/>
          </a:stretch>
        </p:blipFill>
        <p:spPr>
          <a:xfrm>
            <a:off x="15129993" y="12128283"/>
            <a:ext cx="12000920" cy="3080297"/>
          </a:xfrm>
          <a:prstGeom prst="rect">
            <a:avLst/>
          </a:prstGeom>
        </p:spPr>
      </p:pic>
      <p:pic>
        <p:nvPicPr>
          <p:cNvPr id="47" name="图片 46" descr="半侧面人脸全旋转检测结果1_50%">
            <a:extLst>
              <a:ext uri="{FF2B5EF4-FFF2-40B4-BE49-F238E27FC236}">
                <a16:creationId xmlns:a16="http://schemas.microsoft.com/office/drawing/2014/main" id="{613841F1-FFC7-4BE3-9C72-DA04A7F0A132}"/>
              </a:ext>
            </a:extLst>
          </p:cNvPr>
          <p:cNvPicPr>
            <a:picLocks noChangeAspect="1"/>
          </p:cNvPicPr>
          <p:nvPr/>
        </p:nvPicPr>
        <p:blipFill>
          <a:blip r:embed="rId4"/>
          <a:stretch>
            <a:fillRect/>
          </a:stretch>
        </p:blipFill>
        <p:spPr>
          <a:xfrm>
            <a:off x="5322187" y="12128282"/>
            <a:ext cx="7998466" cy="2889792"/>
          </a:xfrm>
          <a:prstGeom prst="rect">
            <a:avLst/>
          </a:prstGeom>
        </p:spPr>
      </p:pic>
      <p:sp>
        <p:nvSpPr>
          <p:cNvPr id="48" name="文本框 47">
            <a:extLst>
              <a:ext uri="{FF2B5EF4-FFF2-40B4-BE49-F238E27FC236}">
                <a16:creationId xmlns:a16="http://schemas.microsoft.com/office/drawing/2014/main" id="{3BC32B76-9716-4E7B-A97B-D7662A2F437C}"/>
              </a:ext>
            </a:extLst>
          </p:cNvPr>
          <p:cNvSpPr txBox="1"/>
          <p:nvPr/>
        </p:nvSpPr>
        <p:spPr>
          <a:xfrm>
            <a:off x="2941329" y="15062249"/>
            <a:ext cx="8932586" cy="359970"/>
          </a:xfrm>
          <a:prstGeom prst="rect">
            <a:avLst/>
          </a:prstGeom>
          <a:noFill/>
        </p:spPr>
        <p:txBody>
          <a:bodyPr wrap="square" rtlCol="0">
            <a:spAutoFit/>
          </a:bodyPr>
          <a:lstStyle/>
          <a:p>
            <a:pPr algn="ctr"/>
            <a:r>
              <a:rPr lang="zh-CN" altLang="en-US" sz="1739"/>
              <a:t>圆框为一般</a:t>
            </a:r>
            <a:r>
              <a:rPr lang="en-US" altLang="zh-CN" sz="1739"/>
              <a:t>adaboost</a:t>
            </a:r>
            <a:r>
              <a:rPr lang="zh-CN" altLang="en-US" sz="1739"/>
              <a:t>算法检测结果，方框为本算法检测结果</a:t>
            </a:r>
          </a:p>
        </p:txBody>
      </p:sp>
      <p:pic>
        <p:nvPicPr>
          <p:cNvPr id="49" name="图片 48" descr="复杂人脸检测比较4">
            <a:extLst>
              <a:ext uri="{FF2B5EF4-FFF2-40B4-BE49-F238E27FC236}">
                <a16:creationId xmlns:a16="http://schemas.microsoft.com/office/drawing/2014/main" id="{B6779093-AE3C-477C-9339-6E8557A314E2}"/>
              </a:ext>
            </a:extLst>
          </p:cNvPr>
          <p:cNvPicPr>
            <a:picLocks noChangeAspect="1"/>
          </p:cNvPicPr>
          <p:nvPr/>
        </p:nvPicPr>
        <p:blipFill>
          <a:blip r:embed="rId5"/>
          <a:stretch>
            <a:fillRect/>
          </a:stretch>
        </p:blipFill>
        <p:spPr>
          <a:xfrm>
            <a:off x="2095560" y="11721503"/>
            <a:ext cx="7035815" cy="2955134"/>
          </a:xfrm>
          <a:prstGeom prst="rect">
            <a:avLst/>
          </a:prstGeom>
        </p:spPr>
      </p:pic>
      <p:pic>
        <p:nvPicPr>
          <p:cNvPr id="50" name="图片 49" descr="比较结果(IMM)">
            <a:extLst>
              <a:ext uri="{FF2B5EF4-FFF2-40B4-BE49-F238E27FC236}">
                <a16:creationId xmlns:a16="http://schemas.microsoft.com/office/drawing/2014/main" id="{564266D0-2129-451E-8382-7FC80C527366}"/>
              </a:ext>
            </a:extLst>
          </p:cNvPr>
          <p:cNvPicPr>
            <a:picLocks noChangeAspect="1"/>
          </p:cNvPicPr>
          <p:nvPr/>
        </p:nvPicPr>
        <p:blipFill>
          <a:blip r:embed="rId6"/>
          <a:stretch>
            <a:fillRect/>
          </a:stretch>
        </p:blipFill>
        <p:spPr>
          <a:xfrm>
            <a:off x="5322187" y="21391262"/>
            <a:ext cx="3811028" cy="3354552"/>
          </a:xfrm>
          <a:prstGeom prst="rect">
            <a:avLst/>
          </a:prstGeom>
        </p:spPr>
      </p:pic>
      <p:pic>
        <p:nvPicPr>
          <p:cNvPr id="51" name="图片 50" descr="比较结果(FERET)">
            <a:extLst>
              <a:ext uri="{FF2B5EF4-FFF2-40B4-BE49-F238E27FC236}">
                <a16:creationId xmlns:a16="http://schemas.microsoft.com/office/drawing/2014/main" id="{9B7E8C51-7B17-485B-AF05-B41315D10D9D}"/>
              </a:ext>
            </a:extLst>
          </p:cNvPr>
          <p:cNvPicPr>
            <a:picLocks noChangeAspect="1"/>
          </p:cNvPicPr>
          <p:nvPr/>
        </p:nvPicPr>
        <p:blipFill>
          <a:blip r:embed="rId7"/>
          <a:stretch>
            <a:fillRect/>
          </a:stretch>
        </p:blipFill>
        <p:spPr>
          <a:xfrm>
            <a:off x="2196793" y="20802260"/>
            <a:ext cx="3889255" cy="3371117"/>
          </a:xfrm>
          <a:prstGeom prst="rect">
            <a:avLst/>
          </a:prstGeom>
        </p:spPr>
      </p:pic>
      <p:pic>
        <p:nvPicPr>
          <p:cNvPr id="52" name="图片 51" descr="逐特征点误差2">
            <a:extLst>
              <a:ext uri="{FF2B5EF4-FFF2-40B4-BE49-F238E27FC236}">
                <a16:creationId xmlns:a16="http://schemas.microsoft.com/office/drawing/2014/main" id="{615A597D-1B51-441F-99CB-1D6C44C1FC0F}"/>
              </a:ext>
            </a:extLst>
          </p:cNvPr>
          <p:cNvPicPr>
            <a:picLocks noChangeAspect="1"/>
          </p:cNvPicPr>
          <p:nvPr/>
        </p:nvPicPr>
        <p:blipFill>
          <a:blip r:embed="rId8"/>
          <a:stretch>
            <a:fillRect/>
          </a:stretch>
        </p:blipFill>
        <p:spPr>
          <a:xfrm>
            <a:off x="9269421" y="21013012"/>
            <a:ext cx="4496664" cy="3364675"/>
          </a:xfrm>
          <a:prstGeom prst="rect">
            <a:avLst/>
          </a:prstGeom>
        </p:spPr>
      </p:pic>
      <p:pic>
        <p:nvPicPr>
          <p:cNvPr id="53" name="图片 -2147482099" descr="Candide-3模型1">
            <a:extLst>
              <a:ext uri="{FF2B5EF4-FFF2-40B4-BE49-F238E27FC236}">
                <a16:creationId xmlns:a16="http://schemas.microsoft.com/office/drawing/2014/main" id="{8985134C-231A-4DB0-9D86-AC5496F7E542}"/>
              </a:ext>
            </a:extLst>
          </p:cNvPr>
          <p:cNvPicPr>
            <a:picLocks noChangeAspect="1"/>
          </p:cNvPicPr>
          <p:nvPr/>
        </p:nvPicPr>
        <p:blipFill>
          <a:blip r:embed="rId9"/>
          <a:stretch>
            <a:fillRect/>
          </a:stretch>
        </p:blipFill>
        <p:spPr>
          <a:xfrm>
            <a:off x="16197559" y="19645423"/>
            <a:ext cx="4294194" cy="2314595"/>
          </a:xfrm>
          <a:prstGeom prst="rect">
            <a:avLst/>
          </a:prstGeom>
          <a:noFill/>
          <a:ln w="9525">
            <a:noFill/>
          </a:ln>
        </p:spPr>
      </p:pic>
      <p:pic>
        <p:nvPicPr>
          <p:cNvPr id="54" name="图片 53" descr="EY9YFWXRXS8@%5O2DS928%1">
            <a:extLst>
              <a:ext uri="{FF2B5EF4-FFF2-40B4-BE49-F238E27FC236}">
                <a16:creationId xmlns:a16="http://schemas.microsoft.com/office/drawing/2014/main" id="{5A0FA1A7-6B12-495B-A5EF-5C03D6302693}"/>
              </a:ext>
            </a:extLst>
          </p:cNvPr>
          <p:cNvPicPr>
            <a:picLocks noChangeAspect="1"/>
          </p:cNvPicPr>
          <p:nvPr/>
        </p:nvPicPr>
        <p:blipFill>
          <a:blip r:embed="rId10"/>
          <a:stretch>
            <a:fillRect/>
          </a:stretch>
        </p:blipFill>
        <p:spPr>
          <a:xfrm>
            <a:off x="20671216" y="19645423"/>
            <a:ext cx="5671907" cy="1897691"/>
          </a:xfrm>
          <a:prstGeom prst="rect">
            <a:avLst/>
          </a:prstGeom>
        </p:spPr>
      </p:pic>
      <p:pic>
        <p:nvPicPr>
          <p:cNvPr id="55" name="图片 54" descr="姿态估计">
            <a:extLst>
              <a:ext uri="{FF2B5EF4-FFF2-40B4-BE49-F238E27FC236}">
                <a16:creationId xmlns:a16="http://schemas.microsoft.com/office/drawing/2014/main" id="{FB8C5469-0BAE-4ADA-8F1E-28C774981EB8}"/>
              </a:ext>
            </a:extLst>
          </p:cNvPr>
          <p:cNvPicPr>
            <a:picLocks noChangeAspect="1"/>
          </p:cNvPicPr>
          <p:nvPr/>
        </p:nvPicPr>
        <p:blipFill>
          <a:blip r:embed="rId11"/>
          <a:stretch>
            <a:fillRect/>
          </a:stretch>
        </p:blipFill>
        <p:spPr>
          <a:xfrm>
            <a:off x="16912645" y="22061251"/>
            <a:ext cx="9030140" cy="2926605"/>
          </a:xfrm>
          <a:prstGeom prst="rect">
            <a:avLst/>
          </a:prstGeom>
        </p:spPr>
      </p:pic>
      <p:graphicFrame>
        <p:nvGraphicFramePr>
          <p:cNvPr id="56" name="对象 -2147482109">
            <a:extLst>
              <a:ext uri="{FF2B5EF4-FFF2-40B4-BE49-F238E27FC236}">
                <a16:creationId xmlns:a16="http://schemas.microsoft.com/office/drawing/2014/main" id="{B440488F-D1CC-4B23-ACD7-8F3BC2985FD2}"/>
              </a:ext>
            </a:extLst>
          </p:cNvPr>
          <p:cNvGraphicFramePr>
            <a:graphicFrameLocks noChangeAspect="1"/>
          </p:cNvGraphicFramePr>
          <p:nvPr/>
        </p:nvGraphicFramePr>
        <p:xfrm>
          <a:off x="2196335" y="27773653"/>
          <a:ext cx="7816243" cy="8112585"/>
        </p:xfrm>
        <a:graphic>
          <a:graphicData uri="http://schemas.openxmlformats.org/presentationml/2006/ole">
            <mc:AlternateContent xmlns:mc="http://schemas.openxmlformats.org/markup-compatibility/2006">
              <mc:Choice xmlns:v="urn:schemas-microsoft-com:vml" Requires="v">
                <p:oleObj spid="_x0000_s2056" r:id="rId12" imgW="7349490" imgH="7631430" progId="Visio.Drawing.11">
                  <p:embed/>
                </p:oleObj>
              </mc:Choice>
              <mc:Fallback>
                <p:oleObj r:id="rId12" imgW="7349490" imgH="7631430" progId="Visio.Drawing.11">
                  <p:embed/>
                  <p:pic>
                    <p:nvPicPr>
                      <p:cNvPr id="12" name="对象 -2147482109"/>
                      <p:cNvPicPr/>
                      <p:nvPr/>
                    </p:nvPicPr>
                    <p:blipFill>
                      <a:blip r:embed="rId13"/>
                      <a:stretch>
                        <a:fillRect/>
                      </a:stretch>
                    </p:blipFill>
                    <p:spPr>
                      <a:xfrm>
                        <a:off x="2196335" y="27773653"/>
                        <a:ext cx="7816243" cy="8112585"/>
                      </a:xfrm>
                      <a:prstGeom prst="rect">
                        <a:avLst/>
                      </a:prstGeom>
                      <a:noFill/>
                      <a:ln w="38100">
                        <a:noFill/>
                        <a:miter/>
                      </a:ln>
                    </p:spPr>
                  </p:pic>
                </p:oleObj>
              </mc:Fallback>
            </mc:AlternateContent>
          </a:graphicData>
        </a:graphic>
      </p:graphicFrame>
      <p:pic>
        <p:nvPicPr>
          <p:cNvPr id="57" name="图片 -2147482100" descr="标记点分布">
            <a:extLst>
              <a:ext uri="{FF2B5EF4-FFF2-40B4-BE49-F238E27FC236}">
                <a16:creationId xmlns:a16="http://schemas.microsoft.com/office/drawing/2014/main" id="{5FFDC1C3-8810-401C-B3F0-313B15D94CEE}"/>
              </a:ext>
            </a:extLst>
          </p:cNvPr>
          <p:cNvPicPr>
            <a:picLocks noChangeAspect="1"/>
          </p:cNvPicPr>
          <p:nvPr/>
        </p:nvPicPr>
        <p:blipFill>
          <a:blip r:embed="rId14"/>
          <a:stretch>
            <a:fillRect/>
          </a:stretch>
        </p:blipFill>
        <p:spPr>
          <a:xfrm>
            <a:off x="10278549" y="27662755"/>
            <a:ext cx="7621136" cy="2479331"/>
          </a:xfrm>
          <a:prstGeom prst="rect">
            <a:avLst/>
          </a:prstGeom>
          <a:noFill/>
          <a:ln w="9525">
            <a:noFill/>
          </a:ln>
        </p:spPr>
      </p:pic>
      <p:pic>
        <p:nvPicPr>
          <p:cNvPr id="58" name="图片 -2147482101" descr="人脸归一化">
            <a:extLst>
              <a:ext uri="{FF2B5EF4-FFF2-40B4-BE49-F238E27FC236}">
                <a16:creationId xmlns:a16="http://schemas.microsoft.com/office/drawing/2014/main" id="{92FAD139-335F-4076-827B-5238745BB28B}"/>
              </a:ext>
            </a:extLst>
          </p:cNvPr>
          <p:cNvPicPr>
            <a:picLocks noChangeAspect="1"/>
          </p:cNvPicPr>
          <p:nvPr/>
        </p:nvPicPr>
        <p:blipFill>
          <a:blip r:embed="rId15">
            <a:grayscl/>
          </a:blip>
          <a:stretch>
            <a:fillRect/>
          </a:stretch>
        </p:blipFill>
        <p:spPr>
          <a:xfrm>
            <a:off x="16658638" y="27994528"/>
            <a:ext cx="7577881" cy="2540072"/>
          </a:xfrm>
          <a:prstGeom prst="rect">
            <a:avLst/>
          </a:prstGeom>
          <a:noFill/>
          <a:ln w="9525">
            <a:noFill/>
          </a:ln>
        </p:spPr>
      </p:pic>
      <p:pic>
        <p:nvPicPr>
          <p:cNvPr id="59" name="图片 -2147481732" descr="逐形状误差">
            <a:extLst>
              <a:ext uri="{FF2B5EF4-FFF2-40B4-BE49-F238E27FC236}">
                <a16:creationId xmlns:a16="http://schemas.microsoft.com/office/drawing/2014/main" id="{36AB6D67-CE86-4F63-BB5C-609D22EAB506}"/>
              </a:ext>
            </a:extLst>
          </p:cNvPr>
          <p:cNvPicPr>
            <a:picLocks noChangeAspect="1"/>
          </p:cNvPicPr>
          <p:nvPr/>
        </p:nvPicPr>
        <p:blipFill>
          <a:blip r:embed="rId16"/>
          <a:stretch>
            <a:fillRect/>
          </a:stretch>
        </p:blipFill>
        <p:spPr>
          <a:xfrm>
            <a:off x="10279008" y="30622951"/>
            <a:ext cx="7832809" cy="4484699"/>
          </a:xfrm>
          <a:prstGeom prst="rect">
            <a:avLst/>
          </a:prstGeom>
          <a:noFill/>
          <a:ln w="9525">
            <a:noFill/>
          </a:ln>
        </p:spPr>
      </p:pic>
      <p:sp>
        <p:nvSpPr>
          <p:cNvPr id="60" name="文本框 59">
            <a:extLst>
              <a:ext uri="{FF2B5EF4-FFF2-40B4-BE49-F238E27FC236}">
                <a16:creationId xmlns:a16="http://schemas.microsoft.com/office/drawing/2014/main" id="{E18B69A6-0669-4196-999E-58538D9367CD}"/>
              </a:ext>
            </a:extLst>
          </p:cNvPr>
          <p:cNvSpPr txBox="1"/>
          <p:nvPr/>
        </p:nvSpPr>
        <p:spPr>
          <a:xfrm>
            <a:off x="415062" y="37078047"/>
            <a:ext cx="11526036" cy="1341265"/>
          </a:xfrm>
          <a:prstGeom prst="rect">
            <a:avLst/>
          </a:prstGeom>
          <a:noFill/>
        </p:spPr>
        <p:txBody>
          <a:bodyPr wrap="square" rtlCol="0">
            <a:spAutoFit/>
          </a:bodyPr>
          <a:lstStyle/>
          <a:p>
            <a:r>
              <a:rPr lang="zh-CN" altLang="en-US" sz="4058"/>
              <a:t>傅由甲（</a:t>
            </a:r>
            <a:r>
              <a:rPr lang="en-US" altLang="zh-CN" sz="4058"/>
              <a:t>youjia_fu@cqut.edu.cn</a:t>
            </a:r>
            <a:r>
              <a:rPr lang="zh-CN" altLang="en-US" sz="4058"/>
              <a:t>）</a:t>
            </a:r>
          </a:p>
          <a:p>
            <a:r>
              <a:rPr lang="zh-CN" altLang="en-US" sz="4058"/>
              <a:t>电话：</a:t>
            </a:r>
            <a:r>
              <a:rPr lang="en-US" altLang="zh-CN" sz="4058"/>
              <a:t>18983797728</a:t>
            </a:r>
            <a:endParaRPr lang="zh-CN" altLang="en-US" sz="4058"/>
          </a:p>
        </p:txBody>
      </p:sp>
      <p:sp>
        <p:nvSpPr>
          <p:cNvPr id="61" name="矩形 3081">
            <a:extLst>
              <a:ext uri="{FF2B5EF4-FFF2-40B4-BE49-F238E27FC236}">
                <a16:creationId xmlns:a16="http://schemas.microsoft.com/office/drawing/2014/main" id="{16949997-0ABB-4051-90A7-BED439C9B41C}"/>
              </a:ext>
            </a:extLst>
          </p:cNvPr>
          <p:cNvSpPr/>
          <p:nvPr/>
        </p:nvSpPr>
        <p:spPr>
          <a:xfrm>
            <a:off x="17895542" y="37078047"/>
            <a:ext cx="10059053" cy="1338139"/>
          </a:xfrm>
          <a:prstGeom prst="rect">
            <a:avLst/>
          </a:prstGeom>
          <a:noFill/>
          <a:ln w="9525">
            <a:noFill/>
          </a:ln>
        </p:spPr>
        <p:txBody>
          <a:bodyPr anchor="t"/>
          <a:lstStyle/>
          <a:p>
            <a:pPr lvl="0" fontAlgn="base"/>
            <a:r>
              <a:rPr lang="zh-CN" altLang="en-US" sz="4638" noProof="1">
                <a:solidFill>
                  <a:srgbClr val="000066"/>
                </a:solidFill>
                <a:latin typeface="Times New Roman" pitchFamily="18" charset="0"/>
                <a:ea typeface="幼圆" pitchFamily="49" charset="-122"/>
                <a:cs typeface="+mn-ea"/>
              </a:rPr>
              <a:t>重庆理工大学计算机科学与工程学院 </a:t>
            </a:r>
            <a:endParaRPr lang="zh-CN" altLang="en-US" sz="4638" noProof="1">
              <a:solidFill>
                <a:srgbClr val="000066"/>
              </a:solidFill>
              <a:latin typeface="Times New Roman" pitchFamily="18" charset="0"/>
              <a:ea typeface="幼圆" pitchFamily="49" charset="-122"/>
            </a:endParaRPr>
          </a:p>
          <a:p>
            <a:pPr lvl="0" fontAlgn="base"/>
            <a:r>
              <a:rPr lang="en-US" altLang="zh-CN" sz="4638" noProof="1">
                <a:solidFill>
                  <a:srgbClr val="000066"/>
                </a:solidFill>
                <a:latin typeface="Times New Roman" pitchFamily="18" charset="0"/>
                <a:ea typeface="幼圆" pitchFamily="49" charset="-122"/>
                <a:cs typeface="+mn-ea"/>
              </a:rPr>
              <a:t>College of Computer &amp; Engineering</a:t>
            </a:r>
            <a:endParaRPr lang="en-US" altLang="zh-CN" sz="4638" noProof="1">
              <a:solidFill>
                <a:srgbClr val="000066"/>
              </a:solidFill>
              <a:latin typeface="Times New Roman" pitchFamily="18" charset="0"/>
              <a:ea typeface="幼圆" pitchFamily="49" charset="-122"/>
            </a:endParaRPr>
          </a:p>
        </p:txBody>
      </p:sp>
      <p:pic>
        <p:nvPicPr>
          <p:cNvPr id="62" name="图片 61" descr="合并">
            <a:extLst>
              <a:ext uri="{FF2B5EF4-FFF2-40B4-BE49-F238E27FC236}">
                <a16:creationId xmlns:a16="http://schemas.microsoft.com/office/drawing/2014/main" id="{06DC7D94-BF63-42D8-9D62-C605A7F1B6B2}"/>
              </a:ext>
            </a:extLst>
          </p:cNvPr>
          <p:cNvPicPr>
            <a:picLocks noChangeAspect="1"/>
          </p:cNvPicPr>
          <p:nvPr/>
        </p:nvPicPr>
        <p:blipFill>
          <a:blip r:embed="rId17"/>
          <a:stretch>
            <a:fillRect/>
          </a:stretch>
        </p:blipFill>
        <p:spPr>
          <a:xfrm>
            <a:off x="21355930" y="27355829"/>
            <a:ext cx="5315745" cy="7914717"/>
          </a:xfrm>
          <a:prstGeom prst="rect">
            <a:avLst/>
          </a:prstGeom>
        </p:spPr>
      </p:pic>
      <p:pic>
        <p:nvPicPr>
          <p:cNvPr id="63" name="图片 -2147481729" descr="逐点误差">
            <a:extLst>
              <a:ext uri="{FF2B5EF4-FFF2-40B4-BE49-F238E27FC236}">
                <a16:creationId xmlns:a16="http://schemas.microsoft.com/office/drawing/2014/main" id="{2425B30A-E723-4F88-858A-B4E0498FB150}"/>
              </a:ext>
            </a:extLst>
          </p:cNvPr>
          <p:cNvPicPr>
            <a:picLocks noChangeAspect="1"/>
          </p:cNvPicPr>
          <p:nvPr/>
        </p:nvPicPr>
        <p:blipFill>
          <a:blip r:embed="rId18"/>
          <a:stretch>
            <a:fillRect/>
          </a:stretch>
        </p:blipFill>
        <p:spPr>
          <a:xfrm>
            <a:off x="14773831" y="31114860"/>
            <a:ext cx="7848454" cy="4461692"/>
          </a:xfrm>
          <a:prstGeom prst="rect">
            <a:avLst/>
          </a:prstGeom>
          <a:noFill/>
          <a:ln w="9525">
            <a:noFill/>
          </a:ln>
        </p:spPr>
      </p:pic>
    </p:spTree>
    <p:extLst>
      <p:ext uri="{BB962C8B-B14F-4D97-AF65-F5344CB8AC3E}">
        <p14:creationId xmlns:p14="http://schemas.microsoft.com/office/powerpoint/2010/main" val="32495766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464</TotalTime>
  <Words>1164</Words>
  <Application>Microsoft Office PowerPoint</Application>
  <PresentationFormat>自定义</PresentationFormat>
  <Paragraphs>106</Paragraphs>
  <Slides>7</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7</vt:i4>
      </vt:variant>
    </vt:vector>
  </HeadingPairs>
  <TitlesOfParts>
    <vt:vector size="19" baseType="lpstr">
      <vt:lpstr>Gulim</vt:lpstr>
      <vt:lpstr>等线</vt:lpstr>
      <vt:lpstr>等线 Light</vt:lpstr>
      <vt:lpstr>宋体</vt:lpstr>
      <vt:lpstr>微软雅黑</vt:lpstr>
      <vt:lpstr>幼圆</vt:lpstr>
      <vt:lpstr>Adobe Devanagari</vt:lpstr>
      <vt:lpstr>Arial</vt:lpstr>
      <vt:lpstr>Calibri</vt:lpstr>
      <vt:lpstr>Times New Roman</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zhechao nian</dc:creator>
  <cp:lastModifiedBy>zhechao nian</cp:lastModifiedBy>
  <cp:revision>47</cp:revision>
  <dcterms:created xsi:type="dcterms:W3CDTF">2021-01-02T11:34:48Z</dcterms:created>
  <dcterms:modified xsi:type="dcterms:W3CDTF">2021-01-03T09:02:28Z</dcterms:modified>
</cp:coreProperties>
</file>